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5143500" type="screen16x9"/>
  <p:notesSz cx="6858000" cy="9144000"/>
  <p:embeddedFontLst>
    <p:embeddedFont>
      <p:font typeface="Bitter" pitchFamily="2" charset="77"/>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Fira Sans" panose="020B0503050000020004" pitchFamily="34" charset="0"/>
      <p:regular r:id="rId60"/>
      <p:bold r:id="rId61"/>
      <p:italic r:id="rId62"/>
      <p:boldItalic r:id="rId63"/>
    </p:embeddedFont>
    <p:embeddedFont>
      <p:font typeface="Fira Sans SemiBold" panose="020B0503050000020004" pitchFamily="34" charset="0"/>
      <p:regular r:id="rId64"/>
      <p:bold r:id="rId65"/>
      <p:italic r:id="rId66"/>
      <p:boldItalic r:id="rId67"/>
    </p:embeddedFont>
    <p:embeddedFont>
      <p:font typeface="Georgia" panose="02040502050405020303" pitchFamily="18" charset="0"/>
      <p:regular r:id="rId68"/>
      <p:bold r:id="rId69"/>
      <p:italic r:id="rId70"/>
      <p:boldItalic r:id="rId71"/>
    </p:embeddedFont>
    <p:embeddedFont>
      <p:font typeface="Roboto" panose="020000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Weber-Johnson" initials="" lastIdx="1" clrIdx="0"/>
  <p:cmAuthor id="1" name="Aaron Roger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8163"/>
  </p:normalViewPr>
  <p:slideViewPr>
    <p:cSldViewPr snapToGrid="0">
      <p:cViewPr varScale="1">
        <p:scale>
          <a:sx n="95" d="100"/>
          <a:sy n="95" d="100"/>
        </p:scale>
        <p:origin x="26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02T03:04:21.008" idx="1">
    <p:pos x="6000" y="0"/>
    <p:text>Good point.... I prefer not to see his picture anywhere, but that just me</p:text>
  </p:cm>
  <p:cm authorId="0" dt="2023-09-02T03:05:49.124" idx="1">
    <p:pos x="6000" y="0"/>
    <p:text>Oiy. @revrogers24@gmail.com : he's running again. Whats your comfort level with leaving in this slide. UGGGGH.
_Reassigned to Aaron Rogers_</p:text>
  </p:cm>
  <p:cm authorId="1" dt="2023-09-02T03:05:49.124" idx="2">
    <p:pos x="6000" y="0"/>
    <p:text>But it is a good example of rage as a motivation... Are there other examples? I'll look to see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45" name="Google Shape;34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55" name="Google Shape;35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65" name="Google Shape;365;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0"/>
              </a:spcBef>
              <a:spcAft>
                <a:spcPts val="0"/>
              </a:spcAft>
              <a:buSzPts val="1100"/>
              <a:buNone/>
            </a:pPr>
            <a:endParaRPr dirty="0"/>
          </a:p>
        </p:txBody>
      </p:sp>
      <p:sp>
        <p:nvSpPr>
          <p:cNvPr id="375" name="Google Shape;37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2" name="Google Shape;40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11" name="Google Shape;4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9" name="Google Shape;2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8" name="Google Shape;44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56" name="Google Shape;45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65" name="Google Shape;4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74" name="Google Shape;4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483" name="Google Shape;48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501" name="Google Shape;50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510" name="Google Shape;51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9" name="Google Shape;519;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528" name="Google Shape;5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537" name="Google Shape;5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6" name="Google Shape;54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554" name="Google Shape;5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3" name="Google Shape;563;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572" name="Google Shape;57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581" name="Google Shape;58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90" name="Google Shape;59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99" name="Google Shape;59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608" name="Google Shape;60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617" name="Google Shape;61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4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
        <p:nvSpPr>
          <p:cNvPr id="626" name="Google Shape;62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35" name="Google Shape;63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644" name="Google Shape;64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3" name="Google Shape;653;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662" name="Google Shape;66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1" name="Google Shape;67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4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9" name="Google Shape;68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6" name="Google Shape;3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325" name="Google Shape;325;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335" name="Google Shape;33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12" name="Google Shape;12;p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7" name="Google Shape;47;p11"/>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SzPts val="3200"/>
              <a:buChar char="•"/>
              <a:defRPr sz="3200"/>
            </a:lvl1pPr>
            <a:lvl2pPr marL="914400" lvl="1" indent="-431800" algn="l">
              <a:lnSpc>
                <a:spcPct val="100000"/>
              </a:lnSpc>
              <a:spcBef>
                <a:spcPts val="700"/>
              </a:spcBef>
              <a:spcAft>
                <a:spcPts val="0"/>
              </a:spcAft>
              <a:buSzPts val="3200"/>
              <a:buChar char="–"/>
              <a:defRPr sz="3200"/>
            </a:lvl2pPr>
            <a:lvl3pPr marL="1371600" lvl="2" indent="-431800" algn="l">
              <a:lnSpc>
                <a:spcPct val="100000"/>
              </a:lnSpc>
              <a:spcBef>
                <a:spcPts val="700"/>
              </a:spcBef>
              <a:spcAft>
                <a:spcPts val="0"/>
              </a:spcAft>
              <a:buSzPts val="3200"/>
              <a:buChar char="•"/>
              <a:defRPr sz="3200"/>
            </a:lvl3pPr>
            <a:lvl4pPr marL="1828800" lvl="3" indent="-431800" algn="l">
              <a:lnSpc>
                <a:spcPct val="100000"/>
              </a:lnSpc>
              <a:spcBef>
                <a:spcPts val="700"/>
              </a:spcBef>
              <a:spcAft>
                <a:spcPts val="0"/>
              </a:spcAft>
              <a:buSzPts val="3200"/>
              <a:buChar char="–"/>
              <a:defRPr sz="3200"/>
            </a:lvl4pPr>
            <a:lvl5pPr marL="2286000" lvl="4" indent="-431800" algn="l">
              <a:lnSpc>
                <a:spcPct val="100000"/>
              </a:lnSpc>
              <a:spcBef>
                <a:spcPts val="700"/>
              </a:spcBef>
              <a:spcAft>
                <a:spcPts val="0"/>
              </a:spcAft>
              <a:buSzPts val="3200"/>
              <a:buChar char="»"/>
              <a:defRPr sz="32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8" name="Google Shape;48;p11"/>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9" name="Google Shape;49;p1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2" name="Google Shape;52;p12"/>
          <p:cNvSpPr>
            <a:spLocks noGrp="1"/>
          </p:cNvSpPr>
          <p:nvPr>
            <p:ph type="pic" idx="2"/>
          </p:nvPr>
        </p:nvSpPr>
        <p:spPr>
          <a:xfrm>
            <a:off x="1792288" y="459581"/>
            <a:ext cx="5486402" cy="3086101"/>
          </a:xfrm>
          <a:prstGeom prst="rect">
            <a:avLst/>
          </a:prstGeom>
          <a:noFill/>
          <a:ln>
            <a:noFill/>
          </a:ln>
        </p:spPr>
      </p:sp>
      <p:sp>
        <p:nvSpPr>
          <p:cNvPr id="53" name="Google Shape;53;p12"/>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lvl1pPr>
            <a:lvl2pPr marL="914400" lvl="1" indent="-228600" algn="l">
              <a:lnSpc>
                <a:spcPct val="100000"/>
              </a:lnSpc>
              <a:spcBef>
                <a:spcPts val="300"/>
              </a:spcBef>
              <a:spcAft>
                <a:spcPts val="0"/>
              </a:spcAft>
              <a:buClr>
                <a:srgbClr val="000000"/>
              </a:buClr>
              <a:buSzPts val="1400"/>
              <a:buFont typeface="Fira Sans"/>
              <a:buNone/>
              <a:defRPr sz="1400"/>
            </a:lvl2pPr>
            <a:lvl3pPr marL="1371600" lvl="2" indent="-228600" algn="l">
              <a:lnSpc>
                <a:spcPct val="100000"/>
              </a:lnSpc>
              <a:spcBef>
                <a:spcPts val="300"/>
              </a:spcBef>
              <a:spcAft>
                <a:spcPts val="0"/>
              </a:spcAft>
              <a:buClr>
                <a:srgbClr val="000000"/>
              </a:buClr>
              <a:buSzPts val="1400"/>
              <a:buFont typeface="Fira Sans"/>
              <a:buNone/>
              <a:defRPr sz="1400"/>
            </a:lvl3pPr>
            <a:lvl4pPr marL="1828800" lvl="3" indent="-228600" algn="l">
              <a:lnSpc>
                <a:spcPct val="100000"/>
              </a:lnSpc>
              <a:spcBef>
                <a:spcPts val="300"/>
              </a:spcBef>
              <a:spcAft>
                <a:spcPts val="0"/>
              </a:spcAft>
              <a:buClr>
                <a:srgbClr val="000000"/>
              </a:buClr>
              <a:buSzPts val="1400"/>
              <a:buFont typeface="Fira Sans"/>
              <a:buNone/>
              <a:defRPr sz="1400"/>
            </a:lvl4pPr>
            <a:lvl5pPr marL="2286000" lvl="4" indent="-228600" algn="l">
              <a:lnSpc>
                <a:spcPct val="100000"/>
              </a:lnSpc>
              <a:spcBef>
                <a:spcPts val="300"/>
              </a:spcBef>
              <a:spcAft>
                <a:spcPts val="0"/>
              </a:spcAft>
              <a:buClr>
                <a:srgbClr val="000000"/>
              </a:buClr>
              <a:buSzPts val="1400"/>
              <a:buFont typeface="Fira Sans"/>
              <a:buNone/>
              <a:defRPr sz="14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54" name="Google Shape;54;p1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7" name="Google Shape;57;p13"/>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58" name="Google Shape;58;p1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1" name="Google Shape;61;p14"/>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2" name="Google Shape;62;p1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5" name="Google Shape;65;p15"/>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6" name="Google Shape;66;p1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69" name="Google Shape;69;p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 name="Google Shape;7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1" name="Google Shape;7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2" name="Google Shape;7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2">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75" name="Google Shape;75;p1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6" name="Google Shape;7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7" name="Google Shape;7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8" name="Google Shape;7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5" name="Google Shape;85;p19"/>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6" name="Google Shape;86;p1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9" name="Google Shape;89;p20"/>
          <p:cNvSpPr txBox="1">
            <a:spLocks noGrp="1"/>
          </p:cNvSpPr>
          <p:nvPr>
            <p:ph type="body" idx="1"/>
          </p:nvPr>
        </p:nvSpPr>
        <p:spPr>
          <a:xfrm>
            <a:off x="628650" y="1369219"/>
            <a:ext cx="78867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0" name="Google Shape;90;p20"/>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3" name="Google Shape;93;p21"/>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4" name="Google Shape;94;p2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8650" y="273843"/>
            <a:ext cx="7886700" cy="994200"/>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628650" y="1369219"/>
            <a:ext cx="7886700" cy="2832900"/>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SzPts val="2100"/>
              <a:buChar char="•"/>
              <a:defRPr sz="2100">
                <a:latin typeface="Calibri"/>
                <a:ea typeface="Calibri"/>
                <a:cs typeface="Calibri"/>
                <a:sym typeface="Calibri"/>
              </a:defRPr>
            </a:lvl1pPr>
            <a:lvl2pPr marL="914400" lvl="1" indent="-361950" algn="l">
              <a:lnSpc>
                <a:spcPct val="90000"/>
              </a:lnSpc>
              <a:spcBef>
                <a:spcPts val="800"/>
              </a:spcBef>
              <a:spcAft>
                <a:spcPts val="0"/>
              </a:spcAft>
              <a:buSzPts val="2100"/>
              <a:buChar char="•"/>
              <a:defRPr sz="2100">
                <a:latin typeface="Calibri"/>
                <a:ea typeface="Calibri"/>
                <a:cs typeface="Calibri"/>
                <a:sym typeface="Calibri"/>
              </a:defRPr>
            </a:lvl2pPr>
            <a:lvl3pPr marL="1371600" lvl="2" indent="-361950" algn="l">
              <a:lnSpc>
                <a:spcPct val="90000"/>
              </a:lnSpc>
              <a:spcBef>
                <a:spcPts val="800"/>
              </a:spcBef>
              <a:spcAft>
                <a:spcPts val="0"/>
              </a:spcAft>
              <a:buSzPts val="2100"/>
              <a:buChar char="•"/>
              <a:defRPr sz="2100">
                <a:latin typeface="Calibri"/>
                <a:ea typeface="Calibri"/>
                <a:cs typeface="Calibri"/>
                <a:sym typeface="Calibri"/>
              </a:defRPr>
            </a:lvl3pPr>
            <a:lvl4pPr marL="1828800" lvl="3" indent="-361950" algn="l">
              <a:lnSpc>
                <a:spcPct val="90000"/>
              </a:lnSpc>
              <a:spcBef>
                <a:spcPts val="800"/>
              </a:spcBef>
              <a:spcAft>
                <a:spcPts val="0"/>
              </a:spcAft>
              <a:buSzPts val="2100"/>
              <a:buChar char="•"/>
              <a:defRPr sz="2100">
                <a:latin typeface="Calibri"/>
                <a:ea typeface="Calibri"/>
                <a:cs typeface="Calibri"/>
                <a:sym typeface="Calibri"/>
              </a:defRPr>
            </a:lvl4pPr>
            <a:lvl5pPr marL="2286000" lvl="4" indent="-361950" algn="l">
              <a:lnSpc>
                <a:spcPct val="90000"/>
              </a:lnSpc>
              <a:spcBef>
                <a:spcPts val="800"/>
              </a:spcBef>
              <a:spcAft>
                <a:spcPts val="0"/>
              </a:spcAft>
              <a:buSzPts val="2100"/>
              <a:buChar char="•"/>
              <a:defRPr sz="2100">
                <a:latin typeface="Calibri"/>
                <a:ea typeface="Calibri"/>
                <a:cs typeface="Calibri"/>
                <a:sym typeface="Calibri"/>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16" name="Google Shape;16;p3"/>
          <p:cNvSpPr txBox="1">
            <a:spLocks noGrp="1"/>
          </p:cNvSpPr>
          <p:nvPr>
            <p:ph type="sldNum" idx="12"/>
          </p:nvPr>
        </p:nvSpPr>
        <p:spPr>
          <a:xfrm>
            <a:off x="8318237" y="4800059"/>
            <a:ext cx="197100" cy="207900"/>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7" name="Google Shape;97;p2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0" name="Google Shape;100;p23"/>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1" name="Google Shape;101;p23"/>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2" name="Google Shape;102;p2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5" name="Google Shape;105;p2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8" name="Google Shape;108;p25"/>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9" name="Google Shape;109;p2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2" name="Google Shape;112;p2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113"/>
        <p:cNvGrpSpPr/>
        <p:nvPr/>
      </p:nvGrpSpPr>
      <p:grpSpPr>
        <a:xfrm>
          <a:off x="0" y="0"/>
          <a:ext cx="0" cy="0"/>
          <a:chOff x="0" y="0"/>
          <a:chExt cx="0" cy="0"/>
        </a:xfrm>
      </p:grpSpPr>
      <p:sp>
        <p:nvSpPr>
          <p:cNvPr id="114" name="Google Shape;114;p27"/>
          <p:cNvSpPr/>
          <p:nvPr/>
        </p:nvSpPr>
        <p:spPr>
          <a:xfrm>
            <a:off x="4572000" y="-125"/>
            <a:ext cx="4572000" cy="5143501"/>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7"/>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6" name="Google Shape;116;p27"/>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7" name="Google Shape;117;p27"/>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8" name="Google Shape;118;p2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19"/>
        <p:cNvGrpSpPr/>
        <p:nvPr/>
      </p:nvGrpSpPr>
      <p:grpSpPr>
        <a:xfrm>
          <a:off x="0" y="0"/>
          <a:ext cx="0" cy="0"/>
          <a:chOff x="0" y="0"/>
          <a:chExt cx="0" cy="0"/>
        </a:xfrm>
      </p:grpSpPr>
      <p:sp>
        <p:nvSpPr>
          <p:cNvPr id="120" name="Google Shape;120;p28"/>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121" name="Google Shape;121;p2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4" name="Google Shape;124;p29"/>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5" name="Google Shape;125;p2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126"/>
        <p:cNvGrpSpPr/>
        <p:nvPr/>
      </p:nvGrpSpPr>
      <p:grpSpPr>
        <a:xfrm>
          <a:off x="0" y="0"/>
          <a:ext cx="0" cy="0"/>
          <a:chOff x="0" y="0"/>
          <a:chExt cx="0" cy="0"/>
        </a:xfrm>
      </p:grpSpPr>
      <p:sp>
        <p:nvSpPr>
          <p:cNvPr id="127" name="Google Shape;127;p30"/>
          <p:cNvSpPr txBox="1">
            <a:spLocks noGrp="1"/>
          </p:cNvSpPr>
          <p:nvPr>
            <p:ph type="title"/>
          </p:nvPr>
        </p:nvSpPr>
        <p:spPr>
          <a:xfrm>
            <a:off x="1143000" y="841771"/>
            <a:ext cx="6858000" cy="1790701"/>
          </a:xfrm>
          <a:prstGeom prst="rect">
            <a:avLst/>
          </a:prstGeom>
          <a:noFill/>
          <a:ln>
            <a:noFill/>
          </a:ln>
        </p:spPr>
        <p:txBody>
          <a:bodyPr spcFirstLastPara="1" wrap="square" lIns="68550" tIns="68550" rIns="68550" bIns="68550" anchor="b" anchorCtr="0">
            <a:normAutofit/>
          </a:bodyPr>
          <a:lstStyle>
            <a:lvl1pPr lvl="0" algn="ctr">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8" name="Google Shape;128;p30"/>
          <p:cNvSpPr txBox="1">
            <a:spLocks noGrp="1"/>
          </p:cNvSpPr>
          <p:nvPr>
            <p:ph type="body" idx="1"/>
          </p:nvPr>
        </p:nvSpPr>
        <p:spPr>
          <a:xfrm>
            <a:off x="1143000" y="2701527"/>
            <a:ext cx="6858000" cy="1241822"/>
          </a:xfrm>
          <a:prstGeom prst="rect">
            <a:avLst/>
          </a:prstGeom>
          <a:noFill/>
          <a:ln>
            <a:noFill/>
          </a:ln>
        </p:spPr>
        <p:txBody>
          <a:bodyPr spcFirstLastPara="1" wrap="square" lIns="68550" tIns="68550" rIns="68550" bIns="68550" anchor="t" anchorCtr="0">
            <a:normAutofit/>
          </a:bodyPr>
          <a:lstStyle>
            <a:lvl1pPr marL="457200" lvl="0"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marL="914400" lvl="1"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marL="1371600" lvl="2"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marL="1828800" lvl="3"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marL="2286000" lvl="4"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9" name="Google Shape;129;p30"/>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31"/>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9" name="Google Shape;19;p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1" name="Google Shape;21;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2" name="Google Shape;22;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_HEADER">
  <p:cSld name="SECTION_HEADER 2">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623887" y="1282303"/>
            <a:ext cx="7886701" cy="2139554"/>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4" name="Google Shape;134;p32"/>
          <p:cNvSpPr txBox="1">
            <a:spLocks noGrp="1"/>
          </p:cNvSpPr>
          <p:nvPr>
            <p:ph type="body" idx="1"/>
          </p:nvPr>
        </p:nvSpPr>
        <p:spPr>
          <a:xfrm>
            <a:off x="623887" y="3442096"/>
            <a:ext cx="7886701" cy="1125141"/>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1pPr>
            <a:lvl2pPr marL="914400" lvl="1"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2pPr>
            <a:lvl3pPr marL="1371600" lvl="2"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3pPr>
            <a:lvl4pPr marL="1828800" lvl="3"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4pPr>
            <a:lvl5pPr marL="2286000" lvl="4"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5" name="Google Shape;135;p3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36"/>
        <p:cNvGrpSpPr/>
        <p:nvPr/>
      </p:nvGrpSpPr>
      <p:grpSpPr>
        <a:xfrm>
          <a:off x="0" y="0"/>
          <a:ext cx="0" cy="0"/>
          <a:chOff x="0" y="0"/>
          <a:chExt cx="0" cy="0"/>
        </a:xfrm>
      </p:grpSpPr>
      <p:sp>
        <p:nvSpPr>
          <p:cNvPr id="137" name="Google Shape;137;p33"/>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8" name="Google Shape;138;p33"/>
          <p:cNvSpPr txBox="1">
            <a:spLocks noGrp="1"/>
          </p:cNvSpPr>
          <p:nvPr>
            <p:ph type="body" idx="1"/>
          </p:nvPr>
        </p:nvSpPr>
        <p:spPr>
          <a:xfrm>
            <a:off x="628650" y="1369219"/>
            <a:ext cx="38862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9" name="Google Shape;139;p33"/>
          <p:cNvSpPr txBox="1">
            <a:spLocks noGrp="1"/>
          </p:cNvSpPr>
          <p:nvPr>
            <p:ph type="body" idx="2"/>
          </p:nvPr>
        </p:nvSpPr>
        <p:spPr>
          <a:xfrm>
            <a:off x="4629150" y="1369219"/>
            <a:ext cx="3886200" cy="3263505"/>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0" name="Google Shape;140;p33"/>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a:off x="629841" y="273843"/>
            <a:ext cx="7886701"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3" name="Google Shape;143;p34"/>
          <p:cNvSpPr txBox="1">
            <a:spLocks noGrp="1"/>
          </p:cNvSpPr>
          <p:nvPr>
            <p:ph type="body" idx="1"/>
          </p:nvPr>
        </p:nvSpPr>
        <p:spPr>
          <a:xfrm>
            <a:off x="629841" y="1260871"/>
            <a:ext cx="3868340" cy="617935"/>
          </a:xfrm>
          <a:prstGeom prst="rect">
            <a:avLst/>
          </a:prstGeom>
          <a:noFill/>
          <a:ln>
            <a:noFill/>
          </a:ln>
        </p:spPr>
        <p:txBody>
          <a:bodyPr spcFirstLastPara="1" wrap="square" lIns="68550" tIns="68550" rIns="68550" bIns="68550" anchor="b" anchorCtr="0">
            <a:normAutofit/>
          </a:bodyPr>
          <a:lstStyle>
            <a:lvl1pPr marL="457200" lvl="0"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4" name="Google Shape;144;p34"/>
          <p:cNvSpPr txBox="1">
            <a:spLocks noGrp="1"/>
          </p:cNvSpPr>
          <p:nvPr>
            <p:ph type="body" idx="2"/>
          </p:nvPr>
        </p:nvSpPr>
        <p:spPr>
          <a:xfrm>
            <a:off x="629840" y="1878806"/>
            <a:ext cx="3868341"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5" name="Google Shape;145;p34"/>
          <p:cNvSpPr txBox="1">
            <a:spLocks noGrp="1"/>
          </p:cNvSpPr>
          <p:nvPr>
            <p:ph type="body" idx="3"/>
          </p:nvPr>
        </p:nvSpPr>
        <p:spPr>
          <a:xfrm>
            <a:off x="4629150" y="1260871"/>
            <a:ext cx="3887392" cy="617935"/>
          </a:xfrm>
          <a:prstGeom prst="rect">
            <a:avLst/>
          </a:prstGeom>
          <a:noFill/>
          <a:ln>
            <a:noFill/>
          </a:ln>
        </p:spPr>
        <p:txBody>
          <a:bodyPr spcFirstLastPara="1" wrap="square" lIns="68550" tIns="68550" rIns="68550" bIns="6855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6" name="Google Shape;146;p34"/>
          <p:cNvSpPr txBox="1">
            <a:spLocks noGrp="1"/>
          </p:cNvSpPr>
          <p:nvPr>
            <p:ph type="body" idx="4"/>
          </p:nvPr>
        </p:nvSpPr>
        <p:spPr>
          <a:xfrm>
            <a:off x="4629150" y="1878806"/>
            <a:ext cx="3887392"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7" name="Google Shape;147;p34"/>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148"/>
        <p:cNvGrpSpPr/>
        <p:nvPr/>
      </p:nvGrpSpPr>
      <p:grpSpPr>
        <a:xfrm>
          <a:off x="0" y="0"/>
          <a:ext cx="0" cy="0"/>
          <a:chOff x="0" y="0"/>
          <a:chExt cx="0" cy="0"/>
        </a:xfrm>
      </p:grpSpPr>
      <p:sp>
        <p:nvSpPr>
          <p:cNvPr id="149" name="Google Shape;149;p35"/>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0" name="Google Shape;150;p35"/>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151"/>
        <p:cNvGrpSpPr/>
        <p:nvPr/>
      </p:nvGrpSpPr>
      <p:grpSpPr>
        <a:xfrm>
          <a:off x="0" y="0"/>
          <a:ext cx="0" cy="0"/>
          <a:chOff x="0" y="0"/>
          <a:chExt cx="0" cy="0"/>
        </a:xfrm>
      </p:grpSpPr>
      <p:sp>
        <p:nvSpPr>
          <p:cNvPr id="152" name="Google Shape;152;p36"/>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3" name="Google Shape;153;p36"/>
          <p:cNvSpPr txBox="1">
            <a:spLocks noGrp="1"/>
          </p:cNvSpPr>
          <p:nvPr>
            <p:ph type="body" idx="1"/>
          </p:nvPr>
        </p:nvSpPr>
        <p:spPr>
          <a:xfrm>
            <a:off x="3887391" y="740568"/>
            <a:ext cx="4629151" cy="3655221"/>
          </a:xfrm>
          <a:prstGeom prst="rect">
            <a:avLst/>
          </a:prstGeom>
          <a:noFill/>
          <a:ln>
            <a:noFill/>
          </a:ln>
        </p:spPr>
        <p:txBody>
          <a:bodyPr spcFirstLastPara="1" wrap="square" lIns="68550" tIns="68550" rIns="68550" bIns="68550" anchor="t" anchorCtr="0">
            <a:normAutofit/>
          </a:bodyPr>
          <a:lstStyle>
            <a:lvl1pPr marL="457200" lvl="0"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1pPr>
            <a:lvl2pPr marL="914400" lvl="1"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2pPr>
            <a:lvl3pPr marL="1371600" lvl="2"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3pPr>
            <a:lvl4pPr marL="1828800" lvl="3"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4pPr>
            <a:lvl5pPr marL="2286000" lvl="4"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4" name="Google Shape;154;p36"/>
          <p:cNvSpPr txBox="1">
            <a:spLocks noGrp="1"/>
          </p:cNvSpPr>
          <p:nvPr>
            <p:ph type="body" idx="2"/>
          </p:nvPr>
        </p:nvSpPr>
        <p:spPr>
          <a:xfrm>
            <a:off x="629840" y="1543050"/>
            <a:ext cx="2949180" cy="285869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5" name="Google Shape;155;p36"/>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8" name="Google Shape;158;p37"/>
          <p:cNvSpPr>
            <a:spLocks noGrp="1"/>
          </p:cNvSpPr>
          <p:nvPr>
            <p:ph type="pic" idx="2"/>
          </p:nvPr>
        </p:nvSpPr>
        <p:spPr>
          <a:xfrm>
            <a:off x="3887391" y="740568"/>
            <a:ext cx="4629151" cy="3655221"/>
          </a:xfrm>
          <a:prstGeom prst="rect">
            <a:avLst/>
          </a:prstGeom>
          <a:noFill/>
          <a:ln>
            <a:noFill/>
          </a:ln>
        </p:spPr>
      </p:sp>
      <p:sp>
        <p:nvSpPr>
          <p:cNvPr id="159" name="Google Shape;159;p37"/>
          <p:cNvSpPr txBox="1">
            <a:spLocks noGrp="1"/>
          </p:cNvSpPr>
          <p:nvPr>
            <p:ph type="body" idx="1"/>
          </p:nvPr>
        </p:nvSpPr>
        <p:spPr>
          <a:xfrm>
            <a:off x="629841" y="1543050"/>
            <a:ext cx="2949178" cy="2858692"/>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0" name="Google Shape;160;p37"/>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3" name="Google Shape;163;p38"/>
          <p:cNvSpPr txBox="1">
            <a:spLocks noGrp="1"/>
          </p:cNvSpPr>
          <p:nvPr>
            <p:ph type="body" idx="1"/>
          </p:nvPr>
        </p:nvSpPr>
        <p:spPr>
          <a:xfrm rot="5400000">
            <a:off x="2940248" y="-942380"/>
            <a:ext cx="3263504" cy="7886701"/>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4" name="Google Shape;164;p38"/>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65"/>
        <p:cNvGrpSpPr/>
        <p:nvPr/>
      </p:nvGrpSpPr>
      <p:grpSpPr>
        <a:xfrm>
          <a:off x="0" y="0"/>
          <a:ext cx="0" cy="0"/>
          <a:chOff x="0" y="0"/>
          <a:chExt cx="0" cy="0"/>
        </a:xfrm>
      </p:grpSpPr>
      <p:sp>
        <p:nvSpPr>
          <p:cNvPr id="166" name="Google Shape;166;p39"/>
          <p:cNvSpPr txBox="1">
            <a:spLocks noGrp="1"/>
          </p:cNvSpPr>
          <p:nvPr>
            <p:ph type="title"/>
          </p:nvPr>
        </p:nvSpPr>
        <p:spPr>
          <a:xfrm rot="5400000">
            <a:off x="5350073" y="1467445"/>
            <a:ext cx="4358879" cy="1971676"/>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7" name="Google Shape;167;p39"/>
          <p:cNvSpPr txBox="1">
            <a:spLocks noGrp="1"/>
          </p:cNvSpPr>
          <p:nvPr>
            <p:ph type="body" idx="1"/>
          </p:nvPr>
        </p:nvSpPr>
        <p:spPr>
          <a:xfrm rot="5400000">
            <a:off x="1349572" y="-447080"/>
            <a:ext cx="4358880" cy="5800726"/>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8" name="Google Shape;168;p39"/>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p:cSld name="TITLE 3">
    <p:spTree>
      <p:nvGrpSpPr>
        <p:cNvPr id="1" name="Shape 169"/>
        <p:cNvGrpSpPr/>
        <p:nvPr/>
      </p:nvGrpSpPr>
      <p:grpSpPr>
        <a:xfrm>
          <a:off x="0" y="0"/>
          <a:ext cx="0" cy="0"/>
          <a:chOff x="0" y="0"/>
          <a:chExt cx="0" cy="0"/>
        </a:xfrm>
      </p:grpSpPr>
      <p:sp>
        <p:nvSpPr>
          <p:cNvPr id="170" name="Google Shape;170;p40"/>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1" name="Google Shape;171;p40"/>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2" name="Google Shape;172;p4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3"/>
        <p:cNvGrpSpPr/>
        <p:nvPr/>
      </p:nvGrpSpPr>
      <p:grpSpPr>
        <a:xfrm>
          <a:off x="0" y="0"/>
          <a:ext cx="0" cy="0"/>
          <a:chOff x="0" y="0"/>
          <a:chExt cx="0" cy="0"/>
        </a:xfrm>
      </p:grpSpPr>
      <p:sp>
        <p:nvSpPr>
          <p:cNvPr id="174" name="Google Shape;174;p41"/>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5" name="Google Shape;175;p41"/>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6" name="Google Shape;176;p4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 name="Google Shape;25;p5"/>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a:solidFill>
                  <a:srgbClr val="888888"/>
                </a:solidFill>
              </a:defRPr>
            </a:lvl1pPr>
            <a:lvl2pPr marL="914400" lvl="1" indent="-228600" algn="ctr">
              <a:lnSpc>
                <a:spcPct val="100000"/>
              </a:lnSpc>
              <a:spcBef>
                <a:spcPts val="500"/>
              </a:spcBef>
              <a:spcAft>
                <a:spcPts val="0"/>
              </a:spcAft>
              <a:buClr>
                <a:srgbClr val="888888"/>
              </a:buClr>
              <a:buSzPts val="2400"/>
              <a:buFont typeface="Fira Sans"/>
              <a:buNone/>
              <a:defRPr>
                <a:solidFill>
                  <a:srgbClr val="888888"/>
                </a:solidFill>
              </a:defRPr>
            </a:lvl2pPr>
            <a:lvl3pPr marL="1371600" lvl="2" indent="-228600" algn="ctr">
              <a:lnSpc>
                <a:spcPct val="100000"/>
              </a:lnSpc>
              <a:spcBef>
                <a:spcPts val="500"/>
              </a:spcBef>
              <a:spcAft>
                <a:spcPts val="0"/>
              </a:spcAft>
              <a:buClr>
                <a:srgbClr val="888888"/>
              </a:buClr>
              <a:buSzPts val="2400"/>
              <a:buFont typeface="Fira Sans"/>
              <a:buNone/>
              <a:defRPr>
                <a:solidFill>
                  <a:srgbClr val="888888"/>
                </a:solidFill>
              </a:defRPr>
            </a:lvl3pPr>
            <a:lvl4pPr marL="1828800" lvl="3" indent="-228600" algn="ctr">
              <a:lnSpc>
                <a:spcPct val="100000"/>
              </a:lnSpc>
              <a:spcBef>
                <a:spcPts val="500"/>
              </a:spcBef>
              <a:spcAft>
                <a:spcPts val="0"/>
              </a:spcAft>
              <a:buClr>
                <a:srgbClr val="888888"/>
              </a:buClr>
              <a:buSzPts val="2400"/>
              <a:buFont typeface="Fira Sans"/>
              <a:buNone/>
              <a:defRPr>
                <a:solidFill>
                  <a:srgbClr val="888888"/>
                </a:solidFill>
              </a:defRPr>
            </a:lvl4pPr>
            <a:lvl5pPr marL="2286000" lvl="4" indent="-228600" algn="ctr">
              <a:lnSpc>
                <a:spcPct val="100000"/>
              </a:lnSpc>
              <a:spcBef>
                <a:spcPts val="500"/>
              </a:spcBef>
              <a:spcAft>
                <a:spcPts val="0"/>
              </a:spcAft>
              <a:buClr>
                <a:srgbClr val="888888"/>
              </a:buClr>
              <a:buSzPts val="2400"/>
              <a:buFont typeface="Fira Sans"/>
              <a:buNone/>
              <a:defRPr>
                <a:solidFill>
                  <a:srgbClr val="888888"/>
                </a:solidFill>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26" name="Google Shape;26;p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7"/>
        <p:cNvGrpSpPr/>
        <p:nvPr/>
      </p:nvGrpSpPr>
      <p:grpSpPr>
        <a:xfrm>
          <a:off x="0" y="0"/>
          <a:ext cx="0" cy="0"/>
          <a:chOff x="0" y="0"/>
          <a:chExt cx="0" cy="0"/>
        </a:xfrm>
      </p:grpSpPr>
      <p:sp>
        <p:nvSpPr>
          <p:cNvPr id="178" name="Google Shape;178;p4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9" name="Google Shape;179;p42"/>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0" name="Google Shape;180;p4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1"/>
        <p:cNvGrpSpPr/>
        <p:nvPr/>
      </p:nvGrpSpPr>
      <p:grpSpPr>
        <a:xfrm>
          <a:off x="0" y="0"/>
          <a:ext cx="0" cy="0"/>
          <a:chOff x="0" y="0"/>
          <a:chExt cx="0" cy="0"/>
        </a:xfrm>
      </p:grpSpPr>
      <p:sp>
        <p:nvSpPr>
          <p:cNvPr id="182" name="Google Shape;182;p4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3" name="Google Shape;183;p43"/>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4" name="Google Shape;184;p43"/>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5" name="Google Shape;185;p4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6"/>
        <p:cNvGrpSpPr/>
        <p:nvPr/>
      </p:nvGrpSpPr>
      <p:grpSpPr>
        <a:xfrm>
          <a:off x="0" y="0"/>
          <a:ext cx="0" cy="0"/>
          <a:chOff x="0" y="0"/>
          <a:chExt cx="0" cy="0"/>
        </a:xfrm>
      </p:grpSpPr>
      <p:sp>
        <p:nvSpPr>
          <p:cNvPr id="187" name="Google Shape;187;p4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8" name="Google Shape;188;p4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4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91"/>
        <p:cNvGrpSpPr/>
        <p:nvPr/>
      </p:nvGrpSpPr>
      <p:grpSpPr>
        <a:xfrm>
          <a:off x="0" y="0"/>
          <a:ext cx="0" cy="0"/>
          <a:chOff x="0" y="0"/>
          <a:chExt cx="0" cy="0"/>
        </a:xfrm>
      </p:grpSpPr>
      <p:sp>
        <p:nvSpPr>
          <p:cNvPr id="192" name="Google Shape;192;p46"/>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3" name="Google Shape;193;p46"/>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4" name="Google Shape;194;p46"/>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5" name="Google Shape;195;p4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6"/>
        <p:cNvGrpSpPr/>
        <p:nvPr/>
      </p:nvGrpSpPr>
      <p:grpSpPr>
        <a:xfrm>
          <a:off x="0" y="0"/>
          <a:ext cx="0" cy="0"/>
          <a:chOff x="0" y="0"/>
          <a:chExt cx="0" cy="0"/>
        </a:xfrm>
      </p:grpSpPr>
      <p:sp>
        <p:nvSpPr>
          <p:cNvPr id="197" name="Google Shape;197;p47"/>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8" name="Google Shape;198;p47"/>
          <p:cNvSpPr>
            <a:spLocks noGrp="1"/>
          </p:cNvSpPr>
          <p:nvPr>
            <p:ph type="pic" idx="2"/>
          </p:nvPr>
        </p:nvSpPr>
        <p:spPr>
          <a:xfrm>
            <a:off x="1792288" y="459581"/>
            <a:ext cx="5486402" cy="3086101"/>
          </a:xfrm>
          <a:prstGeom prst="rect">
            <a:avLst/>
          </a:prstGeom>
          <a:noFill/>
          <a:ln>
            <a:noFill/>
          </a:ln>
        </p:spPr>
      </p:sp>
      <p:sp>
        <p:nvSpPr>
          <p:cNvPr id="199" name="Google Shape;199;p47"/>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0" name="Google Shape;200;p4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01"/>
        <p:cNvGrpSpPr/>
        <p:nvPr/>
      </p:nvGrpSpPr>
      <p:grpSpPr>
        <a:xfrm>
          <a:off x="0" y="0"/>
          <a:ext cx="0" cy="0"/>
          <a:chOff x="0" y="0"/>
          <a:chExt cx="0" cy="0"/>
        </a:xfrm>
      </p:grpSpPr>
      <p:sp>
        <p:nvSpPr>
          <p:cNvPr id="202" name="Google Shape;202;p4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3" name="Google Shape;203;p48"/>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4" name="Google Shape;204;p4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05"/>
        <p:cNvGrpSpPr/>
        <p:nvPr/>
      </p:nvGrpSpPr>
      <p:grpSpPr>
        <a:xfrm>
          <a:off x="0" y="0"/>
          <a:ext cx="0" cy="0"/>
          <a:chOff x="0" y="0"/>
          <a:chExt cx="0" cy="0"/>
        </a:xfrm>
      </p:grpSpPr>
      <p:sp>
        <p:nvSpPr>
          <p:cNvPr id="206" name="Google Shape;206;p49"/>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7" name="Google Shape;207;p49"/>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8" name="Google Shape;208;p4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9"/>
        <p:cNvGrpSpPr/>
        <p:nvPr/>
      </p:nvGrpSpPr>
      <p:grpSpPr>
        <a:xfrm>
          <a:off x="0" y="0"/>
          <a:ext cx="0" cy="0"/>
          <a:chOff x="0" y="0"/>
          <a:chExt cx="0" cy="0"/>
        </a:xfrm>
      </p:grpSpPr>
      <p:sp>
        <p:nvSpPr>
          <p:cNvPr id="210" name="Google Shape;210;p50"/>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1" name="Google Shape;211;p50"/>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12" name="Google Shape;212;p5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BJECT">
  <p:cSld name="OBJECT 2">
    <p:spTree>
      <p:nvGrpSpPr>
        <p:cNvPr id="1" name="Shape 213"/>
        <p:cNvGrpSpPr/>
        <p:nvPr/>
      </p:nvGrpSpPr>
      <p:grpSpPr>
        <a:xfrm>
          <a:off x="0" y="0"/>
          <a:ext cx="0" cy="0"/>
          <a:chOff x="0" y="0"/>
          <a:chExt cx="0" cy="0"/>
        </a:xfrm>
      </p:grpSpPr>
      <p:sp>
        <p:nvSpPr>
          <p:cNvPr id="214" name="Google Shape;214;p51"/>
          <p:cNvSpPr txBox="1">
            <a:spLocks noGrp="1"/>
          </p:cNvSpPr>
          <p:nvPr>
            <p:ph type="title"/>
          </p:nvPr>
        </p:nvSpPr>
        <p:spPr>
          <a:xfrm>
            <a:off x="628650" y="273843"/>
            <a:ext cx="7886700" cy="994201"/>
          </a:xfrm>
          <a:prstGeom prst="rect">
            <a:avLst/>
          </a:prstGeom>
          <a:noFill/>
          <a:ln>
            <a:noFill/>
          </a:ln>
        </p:spPr>
        <p:txBody>
          <a:bodyPr spcFirstLastPara="1" wrap="square" lIns="91400" tIns="91400" rIns="91400" bIns="9140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5" name="Google Shape;215;p51"/>
          <p:cNvSpPr txBox="1">
            <a:spLocks noGrp="1"/>
          </p:cNvSpPr>
          <p:nvPr>
            <p:ph type="body" idx="1"/>
          </p:nvPr>
        </p:nvSpPr>
        <p:spPr>
          <a:xfrm>
            <a:off x="628650" y="1369219"/>
            <a:ext cx="7886700" cy="2832900"/>
          </a:xfrm>
          <a:prstGeom prst="rect">
            <a:avLst/>
          </a:prstGeom>
          <a:noFill/>
          <a:ln>
            <a:noFill/>
          </a:ln>
        </p:spPr>
        <p:txBody>
          <a:bodyPr spcFirstLastPara="1" wrap="square" lIns="91400" tIns="91400" rIns="91400" bIns="9140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16" name="Google Shape;216;p51"/>
          <p:cNvSpPr txBox="1">
            <a:spLocks noGrp="1"/>
          </p:cNvSpPr>
          <p:nvPr>
            <p:ph type="sldNum" idx="12"/>
          </p:nvPr>
        </p:nvSpPr>
        <p:spPr>
          <a:xfrm>
            <a:off x="8318237" y="4800088"/>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9" name="Google Shape;29;p6"/>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0" name="Google Shape;30;p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p:cSld name="TITLE 4">
    <p:spTree>
      <p:nvGrpSpPr>
        <p:cNvPr id="1" name="Shape 217"/>
        <p:cNvGrpSpPr/>
        <p:nvPr/>
      </p:nvGrpSpPr>
      <p:grpSpPr>
        <a:xfrm>
          <a:off x="0" y="0"/>
          <a:ext cx="0" cy="0"/>
          <a:chOff x="0" y="0"/>
          <a:chExt cx="0" cy="0"/>
        </a:xfrm>
      </p:grpSpPr>
      <p:sp>
        <p:nvSpPr>
          <p:cNvPr id="218" name="Google Shape;218;p52"/>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9" name="Google Shape;219;p52"/>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0" name="Google Shape;220;p5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221"/>
        <p:cNvGrpSpPr/>
        <p:nvPr/>
      </p:nvGrpSpPr>
      <p:grpSpPr>
        <a:xfrm>
          <a:off x="0" y="0"/>
          <a:ext cx="0" cy="0"/>
          <a:chOff x="0" y="0"/>
          <a:chExt cx="0" cy="0"/>
        </a:xfrm>
      </p:grpSpPr>
      <p:sp>
        <p:nvSpPr>
          <p:cNvPr id="222" name="Google Shape;222;p53"/>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23" name="Google Shape;223;p53"/>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4" name="Google Shape;224;p5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225"/>
        <p:cNvGrpSpPr/>
        <p:nvPr/>
      </p:nvGrpSpPr>
      <p:grpSpPr>
        <a:xfrm>
          <a:off x="0" y="0"/>
          <a:ext cx="0" cy="0"/>
          <a:chOff x="0" y="0"/>
          <a:chExt cx="0" cy="0"/>
        </a:xfrm>
      </p:grpSpPr>
      <p:sp>
        <p:nvSpPr>
          <p:cNvPr id="226" name="Google Shape;226;p5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27" name="Google Shape;227;p54"/>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8" name="Google Shape;228;p5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229"/>
        <p:cNvGrpSpPr/>
        <p:nvPr/>
      </p:nvGrpSpPr>
      <p:grpSpPr>
        <a:xfrm>
          <a:off x="0" y="0"/>
          <a:ext cx="0" cy="0"/>
          <a:chOff x="0" y="0"/>
          <a:chExt cx="0" cy="0"/>
        </a:xfrm>
      </p:grpSpPr>
      <p:sp>
        <p:nvSpPr>
          <p:cNvPr id="230" name="Google Shape;230;p55"/>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1" name="Google Shape;231;p55"/>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2" name="Google Shape;232;p55"/>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3" name="Google Shape;233;p5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234"/>
        <p:cNvGrpSpPr/>
        <p:nvPr/>
      </p:nvGrpSpPr>
      <p:grpSpPr>
        <a:xfrm>
          <a:off x="0" y="0"/>
          <a:ext cx="0" cy="0"/>
          <a:chOff x="0" y="0"/>
          <a:chExt cx="0" cy="0"/>
        </a:xfrm>
      </p:grpSpPr>
      <p:sp>
        <p:nvSpPr>
          <p:cNvPr id="235" name="Google Shape;235;p56"/>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6" name="Google Shape;236;p5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237"/>
        <p:cNvGrpSpPr/>
        <p:nvPr/>
      </p:nvGrpSpPr>
      <p:grpSpPr>
        <a:xfrm>
          <a:off x="0" y="0"/>
          <a:ext cx="0" cy="0"/>
          <a:chOff x="0" y="0"/>
          <a:chExt cx="0" cy="0"/>
        </a:xfrm>
      </p:grpSpPr>
      <p:sp>
        <p:nvSpPr>
          <p:cNvPr id="238" name="Google Shape;238;p5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2">
    <p:spTree>
      <p:nvGrpSpPr>
        <p:cNvPr id="1" name="Shape 239"/>
        <p:cNvGrpSpPr/>
        <p:nvPr/>
      </p:nvGrpSpPr>
      <p:grpSpPr>
        <a:xfrm>
          <a:off x="0" y="0"/>
          <a:ext cx="0" cy="0"/>
          <a:chOff x="0" y="0"/>
          <a:chExt cx="0" cy="0"/>
        </a:xfrm>
      </p:grpSpPr>
      <p:sp>
        <p:nvSpPr>
          <p:cNvPr id="240" name="Google Shape;240;p58"/>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41" name="Google Shape;241;p58"/>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2" name="Google Shape;242;p58"/>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3" name="Google Shape;243;p5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2">
    <p:spTree>
      <p:nvGrpSpPr>
        <p:cNvPr id="1" name="Shape 244"/>
        <p:cNvGrpSpPr/>
        <p:nvPr/>
      </p:nvGrpSpPr>
      <p:grpSpPr>
        <a:xfrm>
          <a:off x="0" y="0"/>
          <a:ext cx="0" cy="0"/>
          <a:chOff x="0" y="0"/>
          <a:chExt cx="0" cy="0"/>
        </a:xfrm>
      </p:grpSpPr>
      <p:sp>
        <p:nvSpPr>
          <p:cNvPr id="245" name="Google Shape;245;p59"/>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46" name="Google Shape;246;p59"/>
          <p:cNvSpPr>
            <a:spLocks noGrp="1"/>
          </p:cNvSpPr>
          <p:nvPr>
            <p:ph type="pic" idx="2"/>
          </p:nvPr>
        </p:nvSpPr>
        <p:spPr>
          <a:xfrm>
            <a:off x="1792288" y="459581"/>
            <a:ext cx="5486402" cy="3086101"/>
          </a:xfrm>
          <a:prstGeom prst="rect">
            <a:avLst/>
          </a:prstGeom>
          <a:noFill/>
          <a:ln>
            <a:noFill/>
          </a:ln>
        </p:spPr>
      </p:sp>
      <p:sp>
        <p:nvSpPr>
          <p:cNvPr id="247" name="Google Shape;247;p59"/>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8" name="Google Shape;248;p5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2">
    <p:spTree>
      <p:nvGrpSpPr>
        <p:cNvPr id="1" name="Shape 249"/>
        <p:cNvGrpSpPr/>
        <p:nvPr/>
      </p:nvGrpSpPr>
      <p:grpSpPr>
        <a:xfrm>
          <a:off x="0" y="0"/>
          <a:ext cx="0" cy="0"/>
          <a:chOff x="0" y="0"/>
          <a:chExt cx="0" cy="0"/>
        </a:xfrm>
      </p:grpSpPr>
      <p:sp>
        <p:nvSpPr>
          <p:cNvPr id="250" name="Google Shape;250;p60"/>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1" name="Google Shape;251;p60"/>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52" name="Google Shape;252;p6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2">
    <p:spTree>
      <p:nvGrpSpPr>
        <p:cNvPr id="1" name="Shape 253"/>
        <p:cNvGrpSpPr/>
        <p:nvPr/>
      </p:nvGrpSpPr>
      <p:grpSpPr>
        <a:xfrm>
          <a:off x="0" y="0"/>
          <a:ext cx="0" cy="0"/>
          <a:chOff x="0" y="0"/>
          <a:chExt cx="0" cy="0"/>
        </a:xfrm>
      </p:grpSpPr>
      <p:sp>
        <p:nvSpPr>
          <p:cNvPr id="254" name="Google Shape;254;p61"/>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5" name="Google Shape;255;p61"/>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56" name="Google Shape;256;p6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 name="Google Shape;33;p7"/>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SzPts val="2800"/>
              <a:buChar char="•"/>
              <a:defRPr sz="2800"/>
            </a:lvl1pPr>
            <a:lvl2pPr marL="914400" lvl="1" indent="-406400" algn="l">
              <a:lnSpc>
                <a:spcPct val="100000"/>
              </a:lnSpc>
              <a:spcBef>
                <a:spcPts val="600"/>
              </a:spcBef>
              <a:spcAft>
                <a:spcPts val="0"/>
              </a:spcAft>
              <a:buSzPts val="2800"/>
              <a:buChar char="–"/>
              <a:defRPr sz="2800"/>
            </a:lvl2pPr>
            <a:lvl3pPr marL="1371600" lvl="2" indent="-406400" algn="l">
              <a:lnSpc>
                <a:spcPct val="100000"/>
              </a:lnSpc>
              <a:spcBef>
                <a:spcPts val="600"/>
              </a:spcBef>
              <a:spcAft>
                <a:spcPts val="0"/>
              </a:spcAft>
              <a:buSzPts val="2800"/>
              <a:buChar char="•"/>
              <a:defRPr sz="2800"/>
            </a:lvl3pPr>
            <a:lvl4pPr marL="1828800" lvl="3" indent="-406400" algn="l">
              <a:lnSpc>
                <a:spcPct val="100000"/>
              </a:lnSpc>
              <a:spcBef>
                <a:spcPts val="600"/>
              </a:spcBef>
              <a:spcAft>
                <a:spcPts val="0"/>
              </a:spcAft>
              <a:buSzPts val="2800"/>
              <a:buChar char="–"/>
              <a:defRPr sz="2800"/>
            </a:lvl4pPr>
            <a:lvl5pPr marL="2286000" lvl="4" indent="-406400" algn="l">
              <a:lnSpc>
                <a:spcPct val="100000"/>
              </a:lnSpc>
              <a:spcBef>
                <a:spcPts val="600"/>
              </a:spcBef>
              <a:spcAft>
                <a:spcPts val="0"/>
              </a:spcAft>
              <a:buSzPts val="2800"/>
              <a:buChar char="»"/>
              <a:defRPr sz="28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4" name="Google Shape;34;p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257"/>
        <p:cNvGrpSpPr/>
        <p:nvPr/>
      </p:nvGrpSpPr>
      <p:grpSpPr>
        <a:xfrm>
          <a:off x="0" y="0"/>
          <a:ext cx="0" cy="0"/>
          <a:chOff x="0" y="0"/>
          <a:chExt cx="0" cy="0"/>
        </a:xfrm>
      </p:grpSpPr>
      <p:sp>
        <p:nvSpPr>
          <p:cNvPr id="258" name="Google Shape;258;p6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9" name="Google Shape;259;p62"/>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60" name="Google Shape;260;p6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7" name="Google Shape;37;p8"/>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1pPr>
            <a:lvl2pPr marL="914400" lvl="1"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2pPr>
            <a:lvl3pPr marL="1371600" lvl="2"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3pPr>
            <a:lvl4pPr marL="1828800" lvl="3"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4pPr>
            <a:lvl5pPr marL="2286000" lvl="4"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8" name="Google Shape;38;p8"/>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9" name="Google Shape;39;p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1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8" Type="http://schemas.openxmlformats.org/officeDocument/2006/relationships/slideLayout" Target="../slideLayouts/slideLayout24.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20" Type="http://schemas.openxmlformats.org/officeDocument/2006/relationships/slideLayout" Target="../slideLayouts/slideLayout36.xml"/><Relationship Id="rId4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marR="0" lvl="0"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1pPr>
            <a:lvl2pPr marR="0" lvl="1"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2pPr>
            <a:lvl3pPr marR="0" lvl="2"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3pPr>
            <a:lvl4pPr marR="0" lvl="3"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4pPr>
            <a:lvl5pPr marR="0" lvl="4"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5pPr>
            <a:lvl6pPr marR="0" lvl="5"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6pPr>
            <a:lvl7pPr marR="0" lvl="6"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7pPr>
            <a:lvl8pPr marR="0" lvl="7"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8pPr>
            <a:lvl9pPr marR="0" lvl="8"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9pPr>
          </a:lstStyle>
          <a:p>
            <a:endParaRPr/>
          </a:p>
        </p:txBody>
      </p:sp>
      <p:sp>
        <p:nvSpPr>
          <p:cNvPr id="7" name="Google Shape;7;p1"/>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marR="0" lvl="0"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1pPr>
            <a:lvl2pPr marL="914400" marR="0" lvl="1"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2pPr>
            <a:lvl3pPr marL="1371600" marR="0" lvl="2"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3pPr>
            <a:lvl4pPr marL="1828800" marR="0" lvl="3"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4pPr>
            <a:lvl5pPr marL="2286000" marR="0" lvl="4"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5pPr>
            <a:lvl6pPr marL="2743200" marR="0" lvl="5"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6pPr>
            <a:lvl7pPr marL="3200400" marR="0" lvl="6"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7pPr>
            <a:lvl8pPr marL="3657600" marR="0" lvl="7"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8pPr>
            <a:lvl9pPr marL="4114800" marR="0" lvl="8"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81" name="Google Shape;81;p18"/>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2" name="Google Shape;82;p1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pewforum.org/about-the-religious-landscape-study/" TargetMode="Externa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63" descr="ProjectResource_1920x1080.jpg"/>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66" name="Google Shape;266;p63"/>
          <p:cNvPicPr preferRelativeResize="0"/>
          <p:nvPr/>
        </p:nvPicPr>
        <p:blipFill rotWithShape="1">
          <a:blip r:embed="rId4">
            <a:alphaModFix/>
          </a:blip>
          <a:src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46"/>
        <p:cNvGrpSpPr/>
        <p:nvPr/>
      </p:nvGrpSpPr>
      <p:grpSpPr>
        <a:xfrm>
          <a:off x="0" y="0"/>
          <a:ext cx="0" cy="0"/>
          <a:chOff x="0" y="0"/>
          <a:chExt cx="0" cy="0"/>
        </a:xfrm>
      </p:grpSpPr>
      <p:sp>
        <p:nvSpPr>
          <p:cNvPr id="347" name="Google Shape;347;p72"/>
          <p:cNvSpPr txBox="1">
            <a:spLocks noGrp="1"/>
          </p:cNvSpPr>
          <p:nvPr>
            <p:ph type="ctrTitle"/>
          </p:nvPr>
        </p:nvSpPr>
        <p:spPr>
          <a:xfrm>
            <a:off x="457200" y="1805475"/>
            <a:ext cx="8271300" cy="1385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lt1"/>
              </a:buClr>
              <a:buSzPts val="6000"/>
              <a:buFont typeface="Arial"/>
              <a:buNone/>
            </a:pPr>
            <a:r>
              <a:rPr lang="en" sz="3100">
                <a:latin typeface="Fira Sans"/>
                <a:ea typeface="Fira Sans"/>
                <a:cs typeface="Fira Sans"/>
                <a:sym typeface="Fira Sans"/>
              </a:rPr>
              <a:t>New donor motivation #2 = Rage/Catharsis</a:t>
            </a:r>
            <a:endParaRPr sz="3100">
              <a:latin typeface="Fira Sans"/>
              <a:ea typeface="Fira Sans"/>
              <a:cs typeface="Fira Sans"/>
              <a:sym typeface="Fira Sans"/>
            </a:endParaRPr>
          </a:p>
          <a:p>
            <a:pPr marL="0" lvl="0" indent="0" algn="l" rtl="0">
              <a:lnSpc>
                <a:spcPct val="90000"/>
              </a:lnSpc>
              <a:spcBef>
                <a:spcPts val="0"/>
              </a:spcBef>
              <a:spcAft>
                <a:spcPts val="0"/>
              </a:spcAft>
              <a:buClr>
                <a:schemeClr val="lt1"/>
              </a:buClr>
              <a:buSzPts val="2100"/>
              <a:buFont typeface="Arial"/>
              <a:buNone/>
            </a:pPr>
            <a:br>
              <a:rPr lang="en" sz="2100">
                <a:solidFill>
                  <a:schemeClr val="dk1"/>
                </a:solidFill>
                <a:latin typeface="Fira Sans"/>
                <a:ea typeface="Fira Sans"/>
                <a:cs typeface="Fira Sans"/>
                <a:sym typeface="Fira Sans"/>
              </a:rPr>
            </a:br>
            <a:r>
              <a:rPr lang="en" sz="2100">
                <a:solidFill>
                  <a:schemeClr val="dk1"/>
                </a:solidFill>
                <a:latin typeface="Fira Sans"/>
                <a:ea typeface="Fira Sans"/>
                <a:cs typeface="Fira Sans"/>
                <a:sym typeface="Fira Sans"/>
              </a:rPr>
              <a:t>Occurred prior to COVID, re-emerging as phase of grief</a:t>
            </a:r>
            <a:endParaRPr sz="3100">
              <a:latin typeface="Fira Sans"/>
              <a:ea typeface="Fira Sans"/>
              <a:cs typeface="Fira Sans"/>
              <a:sym typeface="Fira Sans"/>
            </a:endParaRPr>
          </a:p>
        </p:txBody>
      </p:sp>
      <p:pic>
        <p:nvPicPr>
          <p:cNvPr id="348" name="Google Shape;348;p72"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49" name="Google Shape;349;p72"/>
          <p:cNvSpPr txBox="1">
            <a:spLocks noGrp="1"/>
          </p:cNvSpPr>
          <p:nvPr>
            <p:ph type="title" idx="4294967295"/>
          </p:nvPr>
        </p:nvSpPr>
        <p:spPr>
          <a:xfrm>
            <a:off x="457200" y="205975"/>
            <a:ext cx="6742200" cy="884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Week 2 - Project Resource</a:t>
            </a:r>
            <a:endParaRPr/>
          </a:p>
        </p:txBody>
      </p:sp>
      <p:pic>
        <p:nvPicPr>
          <p:cNvPr id="350" name="Google Shape;350;p72"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351" name="Google Shape;351;p7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8587"/>
        </a:solidFill>
        <a:effectLst/>
      </p:bgPr>
    </p:bg>
    <p:spTree>
      <p:nvGrpSpPr>
        <p:cNvPr id="1" name="Shape 356"/>
        <p:cNvGrpSpPr/>
        <p:nvPr/>
      </p:nvGrpSpPr>
      <p:grpSpPr>
        <a:xfrm>
          <a:off x="0" y="0"/>
          <a:ext cx="0" cy="0"/>
          <a:chOff x="0" y="0"/>
          <a:chExt cx="0" cy="0"/>
        </a:xfrm>
      </p:grpSpPr>
      <p:sp>
        <p:nvSpPr>
          <p:cNvPr id="357" name="Google Shape;357;p73"/>
          <p:cNvSpPr txBox="1">
            <a:spLocks noGrp="1"/>
          </p:cNvSpPr>
          <p:nvPr>
            <p:ph type="subTitle" idx="1"/>
          </p:nvPr>
        </p:nvSpPr>
        <p:spPr>
          <a:xfrm>
            <a:off x="1944698" y="3371248"/>
            <a:ext cx="5254800" cy="976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2100"/>
              <a:buNone/>
            </a:pPr>
            <a:r>
              <a:rPr lang="en" sz="2100">
                <a:solidFill>
                  <a:schemeClr val="lt1"/>
                </a:solidFill>
                <a:latin typeface="Arial"/>
                <a:ea typeface="Arial"/>
                <a:cs typeface="Arial"/>
                <a:sym typeface="Arial"/>
              </a:rPr>
              <a:t>Occurred prs  phase of grief</a:t>
            </a:r>
            <a:endParaRPr/>
          </a:p>
        </p:txBody>
      </p:sp>
      <p:pic>
        <p:nvPicPr>
          <p:cNvPr id="358" name="Google Shape;358;p73"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59" name="Google Shape;359;p73"/>
          <p:cNvSpPr txBox="1">
            <a:spLocks noGrp="1"/>
          </p:cNvSpPr>
          <p:nvPr>
            <p:ph type="title" idx="4294967295"/>
          </p:nvPr>
        </p:nvSpPr>
        <p:spPr>
          <a:xfrm>
            <a:off x="457200" y="205975"/>
            <a:ext cx="6742200" cy="884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Week 2 - Project Resource</a:t>
            </a:r>
            <a:endParaRPr/>
          </a:p>
        </p:txBody>
      </p:sp>
      <p:pic>
        <p:nvPicPr>
          <p:cNvPr id="360" name="Google Shape;360;p73"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61" name="Google Shape;361;p73" descr="A screenshot of a social media post&#10;&#10;Description automatically generated"/>
          <p:cNvPicPr preferRelativeResize="0"/>
          <p:nvPr/>
        </p:nvPicPr>
        <p:blipFill rotWithShape="1">
          <a:blip r:embed="rId5">
            <a:alphaModFix/>
          </a:blip>
          <a:srcRect/>
          <a:stretch/>
        </p:blipFill>
        <p:spPr>
          <a:xfrm>
            <a:off x="1255800" y="1377252"/>
            <a:ext cx="6241025" cy="389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8587"/>
        </a:solidFill>
        <a:effectLst/>
      </p:bgPr>
    </p:bg>
    <p:spTree>
      <p:nvGrpSpPr>
        <p:cNvPr id="1" name="Shape 366"/>
        <p:cNvGrpSpPr/>
        <p:nvPr/>
      </p:nvGrpSpPr>
      <p:grpSpPr>
        <a:xfrm>
          <a:off x="0" y="0"/>
          <a:ext cx="0" cy="0"/>
          <a:chOff x="0" y="0"/>
          <a:chExt cx="0" cy="0"/>
        </a:xfrm>
      </p:grpSpPr>
      <p:sp>
        <p:nvSpPr>
          <p:cNvPr id="367" name="Google Shape;367;p74"/>
          <p:cNvSpPr txBox="1">
            <a:spLocks noGrp="1"/>
          </p:cNvSpPr>
          <p:nvPr>
            <p:ph type="subTitle" idx="1"/>
          </p:nvPr>
        </p:nvSpPr>
        <p:spPr>
          <a:xfrm>
            <a:off x="1944698" y="3371248"/>
            <a:ext cx="5254800" cy="976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2100"/>
              <a:buNone/>
            </a:pPr>
            <a:endParaRPr/>
          </a:p>
        </p:txBody>
      </p:sp>
      <p:pic>
        <p:nvPicPr>
          <p:cNvPr id="368" name="Google Shape;368;p74"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69" name="Google Shape;369;p74"/>
          <p:cNvSpPr txBox="1">
            <a:spLocks noGrp="1"/>
          </p:cNvSpPr>
          <p:nvPr>
            <p:ph type="title" idx="4294967295"/>
          </p:nvPr>
        </p:nvSpPr>
        <p:spPr>
          <a:xfrm>
            <a:off x="457200" y="205975"/>
            <a:ext cx="6742200" cy="884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Week 2 - Project Resource</a:t>
            </a:r>
            <a:endParaRPr/>
          </a:p>
        </p:txBody>
      </p:sp>
      <p:pic>
        <p:nvPicPr>
          <p:cNvPr id="370" name="Google Shape;370;p74"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71" name="Google Shape;371;p74" descr="A screenshot of a cell phone&#10;&#10;Description automatically generated"/>
          <p:cNvPicPr preferRelativeResize="0"/>
          <p:nvPr/>
        </p:nvPicPr>
        <p:blipFill rotWithShape="1">
          <a:blip r:embed="rId5">
            <a:alphaModFix/>
          </a:blip>
          <a:srcRect/>
          <a:stretch/>
        </p:blipFill>
        <p:spPr>
          <a:xfrm>
            <a:off x="1761025" y="1377250"/>
            <a:ext cx="5673547" cy="3537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76"/>
        <p:cNvGrpSpPr/>
        <p:nvPr/>
      </p:nvGrpSpPr>
      <p:grpSpPr>
        <a:xfrm>
          <a:off x="0" y="0"/>
          <a:ext cx="0" cy="0"/>
          <a:chOff x="0" y="0"/>
          <a:chExt cx="0" cy="0"/>
        </a:xfrm>
      </p:grpSpPr>
      <p:sp>
        <p:nvSpPr>
          <p:cNvPr id="377" name="Google Shape;377;p75"/>
          <p:cNvSpPr txBox="1">
            <a:spLocks noGrp="1"/>
          </p:cNvSpPr>
          <p:nvPr>
            <p:ph type="ctrTitle"/>
          </p:nvPr>
        </p:nvSpPr>
        <p:spPr>
          <a:xfrm>
            <a:off x="457200" y="1948300"/>
            <a:ext cx="8439900" cy="1470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lt1"/>
              </a:buClr>
              <a:buSzPts val="6000"/>
              <a:buFont typeface="Arial"/>
              <a:buNone/>
            </a:pPr>
            <a:r>
              <a:rPr lang="en" sz="2800">
                <a:latin typeface="Fira Sans"/>
                <a:ea typeface="Fira Sans"/>
                <a:cs typeface="Fira Sans"/>
                <a:sym typeface="Fira Sans"/>
              </a:rPr>
              <a:t>New donor motivation #3 = Agency/Social Injustice</a:t>
            </a:r>
            <a:endParaRPr sz="2800">
              <a:latin typeface="Fira Sans"/>
              <a:ea typeface="Fira Sans"/>
              <a:cs typeface="Fira Sans"/>
              <a:sym typeface="Fira Sans"/>
            </a:endParaRPr>
          </a:p>
        </p:txBody>
      </p:sp>
      <p:pic>
        <p:nvPicPr>
          <p:cNvPr id="378" name="Google Shape;378;p75"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79" name="Google Shape;379;p75"/>
          <p:cNvSpPr txBox="1">
            <a:spLocks noGrp="1"/>
          </p:cNvSpPr>
          <p:nvPr>
            <p:ph type="title" idx="4294967295"/>
          </p:nvPr>
        </p:nvSpPr>
        <p:spPr>
          <a:xfrm>
            <a:off x="457200" y="205975"/>
            <a:ext cx="6742200" cy="884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Week 2 - Project Resource</a:t>
            </a:r>
            <a:endParaRPr/>
          </a:p>
        </p:txBody>
      </p:sp>
      <p:pic>
        <p:nvPicPr>
          <p:cNvPr id="380" name="Google Shape;380;p75"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381" name="Google Shape;381;p7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76"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87" name="Google Shape;387;p76"/>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Donor Characteristics</a:t>
            </a:r>
            <a:endParaRPr/>
          </a:p>
        </p:txBody>
      </p:sp>
      <p:pic>
        <p:nvPicPr>
          <p:cNvPr id="388" name="Google Shape;388;p76" descr="Shape 57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389" name="Google Shape;389;p76"/>
          <p:cNvSpPr txBox="1">
            <a:spLocks noGrp="1"/>
          </p:cNvSpPr>
          <p:nvPr>
            <p:ph type="body" idx="1"/>
          </p:nvPr>
        </p:nvSpPr>
        <p:spPr>
          <a:xfrm>
            <a:off x="387211" y="1657069"/>
            <a:ext cx="8369700" cy="2937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500" b="1">
                <a:solidFill>
                  <a:srgbClr val="C00000"/>
                </a:solidFill>
                <a:latin typeface="Fira Sans"/>
                <a:ea typeface="Fira Sans"/>
                <a:cs typeface="Fira Sans"/>
                <a:sym typeface="Fira Sans"/>
              </a:rPr>
              <a:t>A Reminder:</a:t>
            </a:r>
            <a:endParaRPr sz="2500" b="1">
              <a:solidFill>
                <a:srgbClr val="C00000"/>
              </a:solidFill>
              <a:latin typeface="Fira Sans"/>
              <a:ea typeface="Fira Sans"/>
              <a:cs typeface="Fira Sans"/>
              <a:sym typeface="Fira Sans"/>
            </a:endParaRPr>
          </a:p>
          <a:p>
            <a:pPr marL="0" lvl="0" indent="0" algn="l" rtl="0">
              <a:lnSpc>
                <a:spcPct val="100000"/>
              </a:lnSpc>
              <a:spcBef>
                <a:spcPts val="0"/>
              </a:spcBef>
              <a:spcAft>
                <a:spcPts val="0"/>
              </a:spcAft>
              <a:buSzPts val="2500"/>
              <a:buNone/>
            </a:pPr>
            <a:endParaRPr sz="1400" b="1">
              <a:solidFill>
                <a:srgbClr val="C00000"/>
              </a:solidFill>
              <a:latin typeface="Fira Sans"/>
              <a:ea typeface="Fira Sans"/>
              <a:cs typeface="Fira Sans"/>
              <a:sym typeface="Fira Sans"/>
            </a:endParaRPr>
          </a:p>
          <a:p>
            <a:pPr marL="0" lvl="0" indent="0" algn="l" rtl="0">
              <a:lnSpc>
                <a:spcPct val="100000"/>
              </a:lnSpc>
              <a:spcBef>
                <a:spcPts val="0"/>
              </a:spcBef>
              <a:spcAft>
                <a:spcPts val="0"/>
              </a:spcAft>
              <a:buSzPts val="2500"/>
              <a:buNone/>
            </a:pPr>
            <a:r>
              <a:rPr lang="en" sz="2800">
                <a:latin typeface="Fira Sans"/>
                <a:ea typeface="Fira Sans"/>
                <a:cs typeface="Fira Sans"/>
                <a:sym typeface="Fira Sans"/>
              </a:rPr>
              <a:t>When stewardship is ministry, lives are transformed in the giving of gifts to change and repair a broken world as we reconcile ourselves to God.</a:t>
            </a:r>
            <a:br>
              <a:rPr lang="en" sz="2500" b="1">
                <a:latin typeface="Fira Sans"/>
                <a:ea typeface="Fira Sans"/>
                <a:cs typeface="Fira Sans"/>
                <a:sym typeface="Fira Sans"/>
              </a:rPr>
            </a:br>
            <a:endParaRPr sz="1000"/>
          </a:p>
          <a:p>
            <a:pPr marL="0" lvl="0" indent="0" algn="l" rtl="0">
              <a:lnSpc>
                <a:spcPct val="100000"/>
              </a:lnSpc>
              <a:spcBef>
                <a:spcPts val="0"/>
              </a:spcBef>
              <a:spcAft>
                <a:spcPts val="0"/>
              </a:spcAft>
              <a:buSzPts val="2200"/>
              <a:buNone/>
            </a:pPr>
            <a:endParaRPr/>
          </a:p>
          <a:p>
            <a:pPr marL="0" lvl="0" indent="0" algn="r" rtl="0">
              <a:lnSpc>
                <a:spcPct val="100000"/>
              </a:lnSpc>
              <a:spcBef>
                <a:spcPts val="0"/>
              </a:spcBef>
              <a:spcAft>
                <a:spcPts val="0"/>
              </a:spcAft>
              <a:buSzPts val="2200"/>
              <a:buNone/>
            </a:pPr>
            <a:endParaRPr/>
          </a:p>
        </p:txBody>
      </p:sp>
      <p:sp>
        <p:nvSpPr>
          <p:cNvPr id="390" name="Google Shape;390;p7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77"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96" name="Google Shape;396;p7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Donor Characteristics</a:t>
            </a:r>
            <a:endParaRPr/>
          </a:p>
        </p:txBody>
      </p:sp>
      <p:pic>
        <p:nvPicPr>
          <p:cNvPr id="397" name="Google Shape;397;p77" descr="Shape 57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398" name="Google Shape;398;p77"/>
          <p:cNvSpPr txBox="1">
            <a:spLocks noGrp="1"/>
          </p:cNvSpPr>
          <p:nvPr>
            <p:ph type="body" idx="1"/>
          </p:nvPr>
        </p:nvSpPr>
        <p:spPr>
          <a:xfrm>
            <a:off x="387211" y="1657069"/>
            <a:ext cx="8369700" cy="2937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500" b="1">
                <a:solidFill>
                  <a:srgbClr val="C00000"/>
                </a:solidFill>
                <a:latin typeface="Fira Sans"/>
                <a:ea typeface="Fira Sans"/>
                <a:cs typeface="Fira Sans"/>
                <a:sym typeface="Fira Sans"/>
              </a:rPr>
              <a:t>How do you know what your folks need?</a:t>
            </a:r>
            <a:endParaRPr sz="2500" b="1">
              <a:solidFill>
                <a:srgbClr val="C00000"/>
              </a:solidFill>
              <a:latin typeface="Fira Sans"/>
              <a:ea typeface="Fira Sans"/>
              <a:cs typeface="Fira Sans"/>
              <a:sym typeface="Fira Sans"/>
            </a:endParaRPr>
          </a:p>
          <a:p>
            <a:pPr marL="0" lvl="0" indent="0" algn="l" rtl="0">
              <a:lnSpc>
                <a:spcPct val="100000"/>
              </a:lnSpc>
              <a:spcBef>
                <a:spcPts val="0"/>
              </a:spcBef>
              <a:spcAft>
                <a:spcPts val="0"/>
              </a:spcAft>
              <a:buSzPts val="2500"/>
              <a:buNone/>
            </a:pPr>
            <a:endParaRPr sz="1400" b="1">
              <a:solidFill>
                <a:srgbClr val="C00000"/>
              </a:solidFill>
              <a:latin typeface="Fira Sans"/>
              <a:ea typeface="Fira Sans"/>
              <a:cs typeface="Fira Sans"/>
              <a:sym typeface="Fira Sans"/>
            </a:endParaRPr>
          </a:p>
          <a:p>
            <a:pPr marL="457200" lvl="0" indent="-457200" algn="l" rtl="0">
              <a:lnSpc>
                <a:spcPct val="100000"/>
              </a:lnSpc>
              <a:spcBef>
                <a:spcPts val="0"/>
              </a:spcBef>
              <a:spcAft>
                <a:spcPts val="0"/>
              </a:spcAft>
              <a:buSzPts val="2500"/>
              <a:buChar char="•"/>
            </a:pPr>
            <a:r>
              <a:rPr lang="en" sz="2800">
                <a:latin typeface="Fira Sans"/>
                <a:ea typeface="Fira Sans"/>
                <a:cs typeface="Fira Sans"/>
                <a:sym typeface="Fira Sans"/>
              </a:rPr>
              <a:t>Ask</a:t>
            </a:r>
            <a:endParaRPr/>
          </a:p>
          <a:p>
            <a:pPr marL="457200" lvl="0" indent="-457200" algn="l" rtl="0">
              <a:lnSpc>
                <a:spcPct val="100000"/>
              </a:lnSpc>
              <a:spcBef>
                <a:spcPts val="0"/>
              </a:spcBef>
              <a:spcAft>
                <a:spcPts val="0"/>
              </a:spcAft>
              <a:buSzPts val="2500"/>
              <a:buChar char="•"/>
            </a:pPr>
            <a:r>
              <a:rPr lang="en" sz="2500">
                <a:latin typeface="Fira Sans"/>
                <a:ea typeface="Fira Sans"/>
                <a:cs typeface="Fira Sans"/>
                <a:sym typeface="Fira Sans"/>
              </a:rPr>
              <a:t>Listen</a:t>
            </a:r>
            <a:endParaRPr/>
          </a:p>
          <a:p>
            <a:pPr marL="457200" lvl="0" indent="-457200" algn="l" rtl="0">
              <a:lnSpc>
                <a:spcPct val="100000"/>
              </a:lnSpc>
              <a:spcBef>
                <a:spcPts val="0"/>
              </a:spcBef>
              <a:spcAft>
                <a:spcPts val="0"/>
              </a:spcAft>
              <a:buSzPts val="2500"/>
              <a:buChar char="•"/>
            </a:pPr>
            <a:r>
              <a:rPr lang="en" sz="2500">
                <a:latin typeface="Fira Sans"/>
                <a:ea typeface="Fira Sans"/>
                <a:cs typeface="Fira Sans"/>
                <a:sym typeface="Fira Sans"/>
              </a:rPr>
              <a:t>Respond</a:t>
            </a:r>
            <a:br>
              <a:rPr lang="en" sz="2500" b="1">
                <a:latin typeface="Fira Sans"/>
                <a:ea typeface="Fira Sans"/>
                <a:cs typeface="Fira Sans"/>
                <a:sym typeface="Fira Sans"/>
              </a:rPr>
            </a:br>
            <a:endParaRPr sz="1000"/>
          </a:p>
          <a:p>
            <a:pPr marL="0" lvl="0" indent="0" algn="l" rtl="0">
              <a:lnSpc>
                <a:spcPct val="100000"/>
              </a:lnSpc>
              <a:spcBef>
                <a:spcPts val="0"/>
              </a:spcBef>
              <a:spcAft>
                <a:spcPts val="0"/>
              </a:spcAft>
              <a:buSzPts val="2200"/>
              <a:buNone/>
            </a:pPr>
            <a:endParaRPr/>
          </a:p>
          <a:p>
            <a:pPr marL="0" lvl="0" indent="0" algn="r" rtl="0">
              <a:lnSpc>
                <a:spcPct val="100000"/>
              </a:lnSpc>
              <a:spcBef>
                <a:spcPts val="0"/>
              </a:spcBef>
              <a:spcAft>
                <a:spcPts val="0"/>
              </a:spcAft>
              <a:buSzPts val="2200"/>
              <a:buNone/>
            </a:pPr>
            <a:endParaRPr/>
          </a:p>
        </p:txBody>
      </p:sp>
      <p:sp>
        <p:nvSpPr>
          <p:cNvPr id="399" name="Google Shape;399;p7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78"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05" name="Google Shape;405;p7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Donor Characteristics</a:t>
            </a:r>
            <a:endParaRPr/>
          </a:p>
        </p:txBody>
      </p:sp>
      <p:pic>
        <p:nvPicPr>
          <p:cNvPr id="406" name="Google Shape;406;p78" descr="Shape 57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07" name="Google Shape;407;p78"/>
          <p:cNvSpPr txBox="1">
            <a:spLocks noGrp="1"/>
          </p:cNvSpPr>
          <p:nvPr>
            <p:ph type="body" idx="1"/>
          </p:nvPr>
        </p:nvSpPr>
        <p:spPr>
          <a:xfrm>
            <a:off x="387211" y="1657069"/>
            <a:ext cx="8369700" cy="2937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500" b="1">
                <a:solidFill>
                  <a:srgbClr val="C00000"/>
                </a:solidFill>
              </a:rPr>
              <a:t>Where is there data on Christian Communities of Color</a:t>
            </a:r>
            <a:r>
              <a:rPr lang="en" sz="2500" b="1">
                <a:solidFill>
                  <a:srgbClr val="C00000"/>
                </a:solidFill>
                <a:latin typeface="Fira Sans"/>
                <a:ea typeface="Fira Sans"/>
                <a:cs typeface="Fira Sans"/>
                <a:sym typeface="Fira Sans"/>
              </a:rPr>
              <a:t>?</a:t>
            </a:r>
            <a:endParaRPr sz="2500" b="1">
              <a:solidFill>
                <a:srgbClr val="C00000"/>
              </a:solidFill>
              <a:latin typeface="Fira Sans"/>
              <a:ea typeface="Fira Sans"/>
              <a:cs typeface="Fira Sans"/>
              <a:sym typeface="Fira Sans"/>
            </a:endParaRPr>
          </a:p>
          <a:p>
            <a:pPr marL="0" lvl="0" indent="0" algn="l" rtl="0">
              <a:lnSpc>
                <a:spcPct val="100000"/>
              </a:lnSpc>
              <a:spcBef>
                <a:spcPts val="0"/>
              </a:spcBef>
              <a:spcAft>
                <a:spcPts val="0"/>
              </a:spcAft>
              <a:buSzPts val="2500"/>
              <a:buNone/>
            </a:pPr>
            <a:endParaRPr sz="1400" b="1">
              <a:solidFill>
                <a:srgbClr val="C00000"/>
              </a:solidFill>
              <a:latin typeface="Fira Sans"/>
              <a:ea typeface="Fira Sans"/>
              <a:cs typeface="Fira Sans"/>
              <a:sym typeface="Fira Sans"/>
            </a:endParaRPr>
          </a:p>
          <a:p>
            <a:pPr marL="0" lvl="0" indent="0" algn="l" rtl="0">
              <a:lnSpc>
                <a:spcPct val="100000"/>
              </a:lnSpc>
              <a:spcBef>
                <a:spcPts val="0"/>
              </a:spcBef>
              <a:spcAft>
                <a:spcPts val="0"/>
              </a:spcAft>
              <a:buSzPts val="2400"/>
              <a:buNone/>
            </a:pPr>
            <a:br>
              <a:rPr lang="en" sz="2500" b="1">
                <a:latin typeface="Fira Sans"/>
                <a:ea typeface="Fira Sans"/>
                <a:cs typeface="Fira Sans"/>
                <a:sym typeface="Fira Sans"/>
              </a:rPr>
            </a:br>
            <a:endParaRPr sz="1000"/>
          </a:p>
          <a:p>
            <a:pPr marL="0" lvl="0" indent="0" algn="l" rtl="0">
              <a:lnSpc>
                <a:spcPct val="100000"/>
              </a:lnSpc>
              <a:spcBef>
                <a:spcPts val="0"/>
              </a:spcBef>
              <a:spcAft>
                <a:spcPts val="0"/>
              </a:spcAft>
              <a:buSzPts val="2200"/>
              <a:buNone/>
            </a:pPr>
            <a:endParaRPr/>
          </a:p>
          <a:p>
            <a:pPr marL="0" lvl="0" indent="0" algn="r" rtl="0">
              <a:lnSpc>
                <a:spcPct val="100000"/>
              </a:lnSpc>
              <a:spcBef>
                <a:spcPts val="0"/>
              </a:spcBef>
              <a:spcAft>
                <a:spcPts val="0"/>
              </a:spcAft>
              <a:buSzPts val="2200"/>
              <a:buNone/>
            </a:pPr>
            <a:endParaRPr/>
          </a:p>
        </p:txBody>
      </p:sp>
      <p:sp>
        <p:nvSpPr>
          <p:cNvPr id="408" name="Google Shape;408;p7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79"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14" name="Google Shape;414;p79"/>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Collective Foundation</a:t>
            </a:r>
            <a:endParaRPr/>
          </a:p>
        </p:txBody>
      </p:sp>
      <p:pic>
        <p:nvPicPr>
          <p:cNvPr id="415" name="Google Shape;415;p79" descr="Shape 259"/>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416" name="Google Shape;416;p79"/>
          <p:cNvSpPr txBox="1">
            <a:spLocks noGrp="1"/>
          </p:cNvSpPr>
          <p:nvPr>
            <p:ph type="body" idx="1"/>
          </p:nvPr>
        </p:nvSpPr>
        <p:spPr>
          <a:xfrm>
            <a:off x="2838892" y="1652851"/>
            <a:ext cx="5917957" cy="27393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500"/>
              <a:buNone/>
            </a:pPr>
            <a:r>
              <a:rPr lang="en" sz="2400" b="1">
                <a:solidFill>
                  <a:srgbClr val="416871"/>
                </a:solidFill>
                <a:latin typeface="Bitter"/>
                <a:ea typeface="Bitter"/>
                <a:cs typeface="Bitter"/>
                <a:sym typeface="Bitter"/>
              </a:rPr>
              <a:t>Report: </a:t>
            </a:r>
            <a:r>
              <a:rPr lang="en" sz="2400">
                <a:solidFill>
                  <a:srgbClr val="000000"/>
                </a:solidFill>
                <a:latin typeface="Fira Sans"/>
                <a:ea typeface="Fira Sans"/>
                <a:cs typeface="Fira Sans"/>
                <a:sym typeface="Fira Sans"/>
              </a:rPr>
              <a:t>https://collectivefdtn.org/report</a:t>
            </a:r>
            <a:endParaRPr sz="2400">
              <a:solidFill>
                <a:srgbClr val="000000"/>
              </a:solidFill>
              <a:latin typeface="Fira Sans"/>
              <a:ea typeface="Fira Sans"/>
              <a:cs typeface="Fira Sans"/>
              <a:sym typeface="Fira Sans"/>
            </a:endParaRPr>
          </a:p>
        </p:txBody>
      </p:sp>
      <p:pic>
        <p:nvPicPr>
          <p:cNvPr id="417" name="Google Shape;417;p79"/>
          <p:cNvPicPr preferRelativeResize="0"/>
          <p:nvPr/>
        </p:nvPicPr>
        <p:blipFill rotWithShape="1">
          <a:blip r:embed="rId5">
            <a:alphaModFix/>
          </a:blip>
          <a:srcRect/>
          <a:stretch/>
        </p:blipFill>
        <p:spPr>
          <a:xfrm rot="600000">
            <a:off x="-367871" y="2235792"/>
            <a:ext cx="5878287" cy="38250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80"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423" name="Google Shape;423;p80"/>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424" name="Google Shape;424;p80" descr="Shape 57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25" name="Google Shape;425;p80"/>
          <p:cNvSpPr txBox="1">
            <a:spLocks noGrp="1"/>
          </p:cNvSpPr>
          <p:nvPr>
            <p:ph type="body" idx="1"/>
          </p:nvPr>
        </p:nvSpPr>
        <p:spPr>
          <a:xfrm>
            <a:off x="387211" y="1657069"/>
            <a:ext cx="8369577" cy="29375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500" b="1">
                <a:solidFill>
                  <a:srgbClr val="C00000"/>
                </a:solidFill>
                <a:latin typeface="Fira Sans"/>
                <a:ea typeface="Fira Sans"/>
                <a:cs typeface="Fira Sans"/>
                <a:sym typeface="Fira Sans"/>
              </a:rPr>
              <a:t>Some Quick Definitions:</a:t>
            </a:r>
            <a:br>
              <a:rPr lang="en" sz="2500" b="1">
                <a:solidFill>
                  <a:srgbClr val="C00000"/>
                </a:solidFill>
                <a:latin typeface="Fira Sans"/>
                <a:ea typeface="Fira Sans"/>
                <a:cs typeface="Fira Sans"/>
                <a:sym typeface="Fira Sans"/>
              </a:rPr>
            </a:br>
            <a:endParaRPr sz="1000">
              <a:latin typeface="Fira Sans"/>
              <a:ea typeface="Fira Sans"/>
              <a:cs typeface="Fira Sans"/>
              <a:sym typeface="Fira Sans"/>
            </a:endParaRPr>
          </a:p>
          <a:p>
            <a:pPr marL="0" lvl="0" indent="0" algn="l" rtl="0">
              <a:lnSpc>
                <a:spcPct val="100000"/>
              </a:lnSpc>
              <a:spcBef>
                <a:spcPts val="0"/>
              </a:spcBef>
              <a:spcAft>
                <a:spcPts val="0"/>
              </a:spcAft>
              <a:buSzPts val="2200"/>
              <a:buNone/>
            </a:pPr>
            <a:r>
              <a:rPr lang="en" sz="2200">
                <a:latin typeface="Fira Sans"/>
                <a:ea typeface="Fira Sans"/>
                <a:cs typeface="Fira Sans"/>
                <a:sym typeface="Fira Sans"/>
              </a:rPr>
              <a:t>“Generalizations make sense when talking about thousands of people, but not when talking about one person — the person you know. Applying a valid statistical generational characteristic to one person is stereotyping.” </a:t>
            </a:r>
            <a:endParaRPr>
              <a:latin typeface="Fira Sans"/>
              <a:ea typeface="Fira Sans"/>
              <a:cs typeface="Fira Sans"/>
              <a:sym typeface="Fira Sans"/>
            </a:endParaRPr>
          </a:p>
          <a:p>
            <a:pPr marL="0" lvl="0" indent="0" algn="r" rtl="0">
              <a:lnSpc>
                <a:spcPct val="100000"/>
              </a:lnSpc>
              <a:spcBef>
                <a:spcPts val="0"/>
              </a:spcBef>
              <a:spcAft>
                <a:spcPts val="0"/>
              </a:spcAft>
              <a:buSzPts val="2200"/>
              <a:buNone/>
            </a:pPr>
            <a:r>
              <a:rPr lang="en" sz="2200">
                <a:latin typeface="Fira Sans"/>
                <a:ea typeface="Fira Sans"/>
                <a:cs typeface="Fira Sans"/>
                <a:sym typeface="Fira Sans"/>
              </a:rPr>
              <a:t>— Haydn Shaw</a:t>
            </a:r>
            <a:endParaRPr>
              <a:latin typeface="Fira Sans"/>
              <a:ea typeface="Fira Sans"/>
              <a:cs typeface="Fira Sans"/>
              <a:sym typeface="Fira Sans"/>
            </a:endParaRPr>
          </a:p>
        </p:txBody>
      </p:sp>
      <p:sp>
        <p:nvSpPr>
          <p:cNvPr id="426" name="Google Shape;426;p8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81"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32" name="Google Shape;432;p81"/>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Donor Characteristics</a:t>
            </a:r>
            <a:endParaRPr/>
          </a:p>
        </p:txBody>
      </p:sp>
      <p:pic>
        <p:nvPicPr>
          <p:cNvPr id="433" name="Google Shape;433;p81" descr="Shape 57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34" name="Google Shape;434;p81"/>
          <p:cNvSpPr txBox="1">
            <a:spLocks noGrp="1"/>
          </p:cNvSpPr>
          <p:nvPr>
            <p:ph type="body" idx="1"/>
          </p:nvPr>
        </p:nvSpPr>
        <p:spPr>
          <a:xfrm>
            <a:off x="387211" y="1657069"/>
            <a:ext cx="8369700" cy="2937600"/>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100000"/>
              </a:lnSpc>
              <a:spcBef>
                <a:spcPts val="0"/>
              </a:spcBef>
              <a:spcAft>
                <a:spcPts val="0"/>
              </a:spcAft>
              <a:buSzPct val="100000"/>
              <a:buNone/>
            </a:pPr>
            <a:r>
              <a:rPr lang="en" sz="2500" b="1">
                <a:solidFill>
                  <a:srgbClr val="C00000"/>
                </a:solidFill>
              </a:rPr>
              <a:t>Generational Characteristics: Not a magic bullet, but a helpful resource tool to think about giving strategies.</a:t>
            </a:r>
            <a:endParaRPr sz="2500" b="1">
              <a:solidFill>
                <a:srgbClr val="C00000"/>
              </a:solidFill>
            </a:endParaRPr>
          </a:p>
          <a:p>
            <a:pPr marL="0" lvl="0" indent="0" algn="l" rtl="0">
              <a:lnSpc>
                <a:spcPct val="100000"/>
              </a:lnSpc>
              <a:spcBef>
                <a:spcPts val="0"/>
              </a:spcBef>
              <a:spcAft>
                <a:spcPts val="0"/>
              </a:spcAft>
              <a:buSzPct val="100000"/>
              <a:buNone/>
            </a:pPr>
            <a:endParaRPr sz="2500" b="1">
              <a:solidFill>
                <a:srgbClr val="C00000"/>
              </a:solidFill>
            </a:endParaRPr>
          </a:p>
          <a:p>
            <a:pPr marL="0" lvl="0" indent="0" algn="l" rtl="0">
              <a:lnSpc>
                <a:spcPct val="100000"/>
              </a:lnSpc>
              <a:spcBef>
                <a:spcPts val="0"/>
              </a:spcBef>
              <a:spcAft>
                <a:spcPts val="0"/>
              </a:spcAft>
              <a:buSzPct val="100000"/>
              <a:buNone/>
            </a:pPr>
            <a:r>
              <a:rPr lang="en" sz="2500" b="1">
                <a:solidFill>
                  <a:srgbClr val="C00000"/>
                </a:solidFill>
              </a:rPr>
              <a:t>Updated cohorts from Pew as of 2021:</a:t>
            </a:r>
            <a:endParaRPr sz="2500" b="1">
              <a:solidFill>
                <a:srgbClr val="C00000"/>
              </a:solidFill>
            </a:endParaRPr>
          </a:p>
          <a:p>
            <a:pPr marL="0" lvl="0" indent="0" algn="l" rtl="0">
              <a:lnSpc>
                <a:spcPct val="100000"/>
              </a:lnSpc>
              <a:spcBef>
                <a:spcPts val="0"/>
              </a:spcBef>
              <a:spcAft>
                <a:spcPts val="0"/>
              </a:spcAft>
              <a:buSzPct val="100000"/>
              <a:buNone/>
            </a:pPr>
            <a:endParaRPr sz="2500" b="1">
              <a:solidFill>
                <a:srgbClr val="C00000"/>
              </a:solidFill>
            </a:endParaRPr>
          </a:p>
          <a:p>
            <a:pPr marL="0" lvl="0" indent="0" algn="l" rtl="0">
              <a:lnSpc>
                <a:spcPct val="100000"/>
              </a:lnSpc>
              <a:spcBef>
                <a:spcPts val="0"/>
              </a:spcBef>
              <a:spcAft>
                <a:spcPts val="0"/>
              </a:spcAft>
              <a:buSzPct val="178571"/>
              <a:buNone/>
            </a:pPr>
            <a:endParaRPr sz="1400" b="1">
              <a:solidFill>
                <a:srgbClr val="C00000"/>
              </a:solidFill>
              <a:latin typeface="Fira Sans"/>
              <a:ea typeface="Fira Sans"/>
              <a:cs typeface="Fira Sans"/>
              <a:sym typeface="Fira Sans"/>
            </a:endParaRPr>
          </a:p>
          <a:p>
            <a:pPr marL="457200" lvl="0" indent="-425179" algn="l" rtl="0">
              <a:lnSpc>
                <a:spcPct val="100000"/>
              </a:lnSpc>
              <a:spcBef>
                <a:spcPts val="0"/>
              </a:spcBef>
              <a:spcAft>
                <a:spcPts val="0"/>
              </a:spcAft>
              <a:buSzPct val="100000"/>
              <a:buChar char="•"/>
            </a:pPr>
            <a:r>
              <a:rPr lang="en" sz="2850"/>
              <a:t>Silent Generation: 1928-1945</a:t>
            </a:r>
            <a:endParaRPr sz="2850"/>
          </a:p>
          <a:p>
            <a:pPr marL="457200" lvl="0" indent="-425179" algn="l" rtl="0">
              <a:lnSpc>
                <a:spcPct val="100000"/>
              </a:lnSpc>
              <a:spcBef>
                <a:spcPts val="0"/>
              </a:spcBef>
              <a:spcAft>
                <a:spcPts val="0"/>
              </a:spcAft>
              <a:buSzPct val="100000"/>
              <a:buChar char="•"/>
            </a:pPr>
            <a:r>
              <a:rPr lang="en" sz="2850"/>
              <a:t>Baby Boomer: 1946-1964</a:t>
            </a:r>
            <a:endParaRPr sz="2850"/>
          </a:p>
          <a:p>
            <a:pPr marL="457200" lvl="0" indent="-425179" algn="l" rtl="0">
              <a:lnSpc>
                <a:spcPct val="100000"/>
              </a:lnSpc>
              <a:spcBef>
                <a:spcPts val="0"/>
              </a:spcBef>
              <a:spcAft>
                <a:spcPts val="0"/>
              </a:spcAft>
              <a:buSzPct val="100000"/>
              <a:buChar char="•"/>
            </a:pPr>
            <a:r>
              <a:rPr lang="en" sz="2850"/>
              <a:t>Generation X: 1965-1980</a:t>
            </a:r>
            <a:endParaRPr sz="2850"/>
          </a:p>
          <a:p>
            <a:pPr marL="457200" lvl="0" indent="-425179" algn="l" rtl="0">
              <a:lnSpc>
                <a:spcPct val="100000"/>
              </a:lnSpc>
              <a:spcBef>
                <a:spcPts val="0"/>
              </a:spcBef>
              <a:spcAft>
                <a:spcPts val="0"/>
              </a:spcAft>
              <a:buSzPct val="100000"/>
              <a:buChar char="•"/>
            </a:pPr>
            <a:r>
              <a:rPr lang="en" sz="2850"/>
              <a:t>Millennial: 1981-1996</a:t>
            </a:r>
            <a:endParaRPr sz="2850"/>
          </a:p>
          <a:p>
            <a:pPr marL="457200" lvl="0" indent="-409616" algn="l" rtl="0">
              <a:lnSpc>
                <a:spcPct val="100000"/>
              </a:lnSpc>
              <a:spcBef>
                <a:spcPts val="0"/>
              </a:spcBef>
              <a:spcAft>
                <a:spcPts val="0"/>
              </a:spcAft>
              <a:buSzPct val="87719"/>
              <a:buChar char="•"/>
            </a:pPr>
            <a:r>
              <a:rPr lang="en" sz="2850"/>
              <a:t>Generation Z: 1997-2012</a:t>
            </a:r>
            <a:br>
              <a:rPr lang="en" sz="2500" b="1">
                <a:latin typeface="Fira Sans"/>
                <a:ea typeface="Fira Sans"/>
                <a:cs typeface="Fira Sans"/>
                <a:sym typeface="Fira Sans"/>
              </a:rPr>
            </a:br>
            <a:endParaRPr sz="1000"/>
          </a:p>
          <a:p>
            <a:pPr marL="0" lvl="0" indent="0" algn="l" rtl="0">
              <a:lnSpc>
                <a:spcPct val="100000"/>
              </a:lnSpc>
              <a:spcBef>
                <a:spcPts val="0"/>
              </a:spcBef>
              <a:spcAft>
                <a:spcPts val="0"/>
              </a:spcAft>
              <a:buSzPct val="91666"/>
              <a:buNone/>
            </a:pPr>
            <a:endParaRPr/>
          </a:p>
          <a:p>
            <a:pPr marL="0" lvl="0" indent="0" algn="r" rtl="0">
              <a:lnSpc>
                <a:spcPct val="100000"/>
              </a:lnSpc>
              <a:spcBef>
                <a:spcPts val="0"/>
              </a:spcBef>
              <a:spcAft>
                <a:spcPts val="0"/>
              </a:spcAft>
              <a:buSzPct val="91666"/>
              <a:buNone/>
            </a:pPr>
            <a:endParaRPr/>
          </a:p>
        </p:txBody>
      </p:sp>
      <p:sp>
        <p:nvSpPr>
          <p:cNvPr id="435" name="Google Shape;435;p8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64"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272" name="Google Shape;272;p64"/>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Thank You</a:t>
            </a:r>
            <a:endParaRPr/>
          </a:p>
        </p:txBody>
      </p:sp>
      <p:pic>
        <p:nvPicPr>
          <p:cNvPr id="273" name="Google Shape;273;p64"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274" name="Google Shape;274;p64"/>
          <p:cNvSpPr txBox="1">
            <a:spLocks noGrp="1"/>
          </p:cNvSpPr>
          <p:nvPr>
            <p:ph type="body" idx="1"/>
          </p:nvPr>
        </p:nvSpPr>
        <p:spPr>
          <a:xfrm>
            <a:off x="741568" y="3130377"/>
            <a:ext cx="7648831" cy="1590747"/>
          </a:xfrm>
          <a:prstGeom prst="rect">
            <a:avLst/>
          </a:prstGeom>
          <a:noFill/>
          <a:ln>
            <a:noFill/>
          </a:ln>
        </p:spPr>
        <p:txBody>
          <a:bodyPr spcFirstLastPara="1" wrap="square" lIns="45675" tIns="45675" rIns="45675" bIns="45675" anchor="t" anchorCtr="0">
            <a:normAutofit lnSpcReduction="10000"/>
          </a:bodyPr>
          <a:lstStyle/>
          <a:p>
            <a:pPr marL="0" lvl="0" indent="0" algn="ctr" rtl="0">
              <a:lnSpc>
                <a:spcPct val="100000"/>
              </a:lnSpc>
              <a:spcBef>
                <a:spcPts val="0"/>
              </a:spcBef>
              <a:spcAft>
                <a:spcPts val="0"/>
              </a:spcAft>
              <a:buSzPts val="2917"/>
              <a:buNone/>
            </a:pPr>
            <a:r>
              <a:rPr lang="en" sz="2000">
                <a:solidFill>
                  <a:schemeClr val="dk1"/>
                </a:solidFill>
              </a:rPr>
              <a:t>Project Resource is a program of the College for Bishops whose mission and purpose is to support bishops, and therefore, their dioceses, through personal and professional development, strengthening and empowering their vocation of carrying out God’s mission in the world.</a:t>
            </a:r>
            <a:endParaRPr sz="2000"/>
          </a:p>
        </p:txBody>
      </p:sp>
      <p:pic>
        <p:nvPicPr>
          <p:cNvPr id="275" name="Google Shape;275;p64"/>
          <p:cNvPicPr preferRelativeResize="0"/>
          <p:nvPr/>
        </p:nvPicPr>
        <p:blipFill rotWithShape="1">
          <a:blip r:embed="rId5">
            <a:alphaModFix/>
          </a:blip>
          <a:srcRect b="13752"/>
          <a:stretch/>
        </p:blipFill>
        <p:spPr>
          <a:xfrm>
            <a:off x="2671143" y="1694830"/>
            <a:ext cx="3789680" cy="122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82"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41" name="Google Shape;441;p82"/>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Donor Characteristics</a:t>
            </a:r>
            <a:endParaRPr/>
          </a:p>
        </p:txBody>
      </p:sp>
      <p:pic>
        <p:nvPicPr>
          <p:cNvPr id="442" name="Google Shape;442;p82" descr="Shape 57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43" name="Google Shape;443;p82"/>
          <p:cNvSpPr txBox="1">
            <a:spLocks noGrp="1"/>
          </p:cNvSpPr>
          <p:nvPr>
            <p:ph type="body" idx="1"/>
          </p:nvPr>
        </p:nvSpPr>
        <p:spPr>
          <a:xfrm>
            <a:off x="387211" y="1657069"/>
            <a:ext cx="8369700" cy="2937600"/>
          </a:xfrm>
          <a:prstGeom prst="rect">
            <a:avLst/>
          </a:prstGeom>
          <a:noFill/>
          <a:ln>
            <a:noFill/>
          </a:ln>
        </p:spPr>
        <p:txBody>
          <a:bodyPr spcFirstLastPara="1" wrap="square" lIns="0" tIns="0" rIns="0" bIns="0" anchor="t" anchorCtr="0">
            <a:normAutofit/>
          </a:bodyPr>
          <a:lstStyle/>
          <a:p>
            <a:pPr marL="457200" lvl="0" indent="0" algn="l" rtl="0">
              <a:lnSpc>
                <a:spcPct val="100000"/>
              </a:lnSpc>
              <a:spcBef>
                <a:spcPts val="0"/>
              </a:spcBef>
              <a:spcAft>
                <a:spcPts val="0"/>
              </a:spcAft>
              <a:buSzPts val="2400"/>
              <a:buNone/>
            </a:pPr>
            <a:br>
              <a:rPr lang="en" sz="2500" b="1">
                <a:latin typeface="Fira Sans"/>
                <a:ea typeface="Fira Sans"/>
                <a:cs typeface="Fira Sans"/>
                <a:sym typeface="Fira Sans"/>
              </a:rPr>
            </a:br>
            <a:endParaRPr sz="1000"/>
          </a:p>
          <a:p>
            <a:pPr marL="0" lvl="0" indent="0" algn="l" rtl="0">
              <a:lnSpc>
                <a:spcPct val="100000"/>
              </a:lnSpc>
              <a:spcBef>
                <a:spcPts val="0"/>
              </a:spcBef>
              <a:spcAft>
                <a:spcPts val="0"/>
              </a:spcAft>
              <a:buSzPts val="2200"/>
              <a:buNone/>
            </a:pPr>
            <a:endParaRPr/>
          </a:p>
          <a:p>
            <a:pPr marL="0" lvl="0" indent="0" algn="r" rtl="0">
              <a:lnSpc>
                <a:spcPct val="100000"/>
              </a:lnSpc>
              <a:spcBef>
                <a:spcPts val="0"/>
              </a:spcBef>
              <a:spcAft>
                <a:spcPts val="0"/>
              </a:spcAft>
              <a:buSzPts val="2200"/>
              <a:buNone/>
            </a:pPr>
            <a:endParaRPr/>
          </a:p>
        </p:txBody>
      </p:sp>
      <p:sp>
        <p:nvSpPr>
          <p:cNvPr id="444" name="Google Shape;444;p8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pic>
        <p:nvPicPr>
          <p:cNvPr id="445" name="Google Shape;445;p82"/>
          <p:cNvPicPr preferRelativeResize="0"/>
          <p:nvPr/>
        </p:nvPicPr>
        <p:blipFill rotWithShape="1">
          <a:blip r:embed="rId5">
            <a:alphaModFix/>
          </a:blip>
          <a:srcRect/>
          <a:stretch/>
        </p:blipFill>
        <p:spPr>
          <a:xfrm>
            <a:off x="1588900" y="1377250"/>
            <a:ext cx="6120586" cy="3320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p:nvPr/>
        </p:nvSpPr>
        <p:spPr>
          <a:xfrm>
            <a:off x="457197" y="4608500"/>
            <a:ext cx="32469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Manual | Day 1 </a:t>
            </a:r>
            <a:endParaRPr sz="1400" b="0" i="0" u="none" strike="noStrike" cap="none">
              <a:solidFill>
                <a:srgbClr val="000000"/>
              </a:solidFill>
              <a:latin typeface="Arial"/>
              <a:ea typeface="Arial"/>
              <a:cs typeface="Arial"/>
              <a:sym typeface="Arial"/>
            </a:endParaRPr>
          </a:p>
        </p:txBody>
      </p:sp>
      <p:pic>
        <p:nvPicPr>
          <p:cNvPr id="451" name="Google Shape;451;p83" descr="Shape 580"/>
          <p:cNvPicPr preferRelativeResize="0"/>
          <p:nvPr/>
        </p:nvPicPr>
        <p:blipFill rotWithShape="1">
          <a:blip r:embed="rId3">
            <a:alphaModFix/>
          </a:blip>
          <a:srcRect/>
          <a:stretch/>
        </p:blipFill>
        <p:spPr>
          <a:xfrm>
            <a:off x="8022159" y="68368"/>
            <a:ext cx="1051728" cy="1104949"/>
          </a:xfrm>
          <a:prstGeom prst="rect">
            <a:avLst/>
          </a:prstGeom>
          <a:noFill/>
          <a:ln>
            <a:noFill/>
          </a:ln>
        </p:spPr>
      </p:pic>
      <p:pic>
        <p:nvPicPr>
          <p:cNvPr id="452" name="Google Shape;452;p83"/>
          <p:cNvPicPr preferRelativeResize="0"/>
          <p:nvPr/>
        </p:nvPicPr>
        <p:blipFill rotWithShape="1">
          <a:blip r:embed="rId4">
            <a:alphaModFix/>
          </a:blip>
          <a:srcRect/>
          <a:stretch/>
        </p:blipFill>
        <p:spPr>
          <a:xfrm>
            <a:off x="152399" y="764575"/>
            <a:ext cx="8880849" cy="6316151"/>
          </a:xfrm>
          <a:prstGeom prst="rect">
            <a:avLst/>
          </a:prstGeom>
          <a:noFill/>
          <a:ln>
            <a:noFill/>
          </a:ln>
        </p:spPr>
      </p:pic>
      <p:sp>
        <p:nvSpPr>
          <p:cNvPr id="453" name="Google Shape;453;p83"/>
          <p:cNvSpPr txBox="1"/>
          <p:nvPr/>
        </p:nvSpPr>
        <p:spPr>
          <a:xfrm>
            <a:off x="142875" y="110375"/>
            <a:ext cx="72828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3C4043"/>
                </a:solidFill>
                <a:highlight>
                  <a:srgbClr val="FFFFFF"/>
                </a:highlight>
                <a:latin typeface="Roboto"/>
                <a:ea typeface="Roboto"/>
                <a:cs typeface="Roboto"/>
                <a:sym typeface="Roboto"/>
              </a:rPr>
              <a:t>The Religious Landscape Study, Pew Research Center, downloaded November 17, 2021. </a:t>
            </a:r>
            <a:r>
              <a:rPr lang="en" sz="1050" b="0" i="0" u="none" strike="noStrike" cap="none">
                <a:solidFill>
                  <a:schemeClr val="hlink"/>
                </a:solidFill>
                <a:highlight>
                  <a:srgbClr val="FFFFFF"/>
                </a:highlight>
                <a:uFill>
                  <a:noFill/>
                </a:uFill>
                <a:latin typeface="Roboto"/>
                <a:ea typeface="Roboto"/>
                <a:cs typeface="Roboto"/>
                <a:sym typeface="Roboto"/>
                <a:hlinkClick r:id="rId5"/>
              </a:rPr>
              <a:t>https://www.pewforum.org/about-the-religious-landscape-study/</a:t>
            </a:r>
            <a:endParaRPr sz="1400" b="0" i="0" u="none" strike="noStrike" cap="none">
              <a:solidFill>
                <a:srgbClr val="000000"/>
              </a:solidFill>
              <a:latin typeface="Fira Sans"/>
              <a:ea typeface="Fira Sans"/>
              <a:cs typeface="Fira Sans"/>
              <a:sym typeface="Fir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84"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459" name="Google Shape;459;p84"/>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460" name="Google Shape;460;p84"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61" name="Google Shape;461;p84"/>
          <p:cNvSpPr txBox="1">
            <a:spLocks noGrp="1"/>
          </p:cNvSpPr>
          <p:nvPr>
            <p:ph type="body" idx="1"/>
          </p:nvPr>
        </p:nvSpPr>
        <p:spPr>
          <a:xfrm>
            <a:off x="519550" y="1818400"/>
            <a:ext cx="6944100" cy="2675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r>
              <a:rPr lang="en" sz="2500" b="1">
                <a:solidFill>
                  <a:srgbClr val="C00000"/>
                </a:solidFill>
              </a:rPr>
              <a:t>Silent Generation: 1928-1945</a:t>
            </a:r>
            <a:endParaRPr sz="2500" b="1">
              <a:solidFill>
                <a:srgbClr val="C00000"/>
              </a:solidFill>
            </a:endParaRPr>
          </a:p>
          <a:p>
            <a:pPr marL="0" lvl="0" indent="0" algn="l" rtl="0">
              <a:lnSpc>
                <a:spcPct val="100000"/>
              </a:lnSpc>
              <a:spcBef>
                <a:spcPts val="0"/>
              </a:spcBef>
              <a:spcAft>
                <a:spcPts val="0"/>
              </a:spcAft>
              <a:buSzPts val="2400"/>
              <a:buNone/>
            </a:pPr>
            <a:endParaRPr sz="2500" b="1">
              <a:solidFill>
                <a:srgbClr val="C00000"/>
              </a:solidFill>
            </a:endParaRPr>
          </a:p>
          <a:p>
            <a:pPr marL="0" lvl="0" indent="0" algn="l" rtl="0">
              <a:lnSpc>
                <a:spcPct val="100000"/>
              </a:lnSpc>
              <a:spcBef>
                <a:spcPts val="0"/>
              </a:spcBef>
              <a:spcAft>
                <a:spcPts val="0"/>
              </a:spcAft>
              <a:buSzPts val="2400"/>
              <a:buNone/>
            </a:pPr>
            <a:r>
              <a:rPr lang="en" sz="1900">
                <a:solidFill>
                  <a:schemeClr val="dk1"/>
                </a:solidFill>
              </a:rPr>
              <a:t>Defining cultural moments: </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WWII: The move from rural to urban, the rise of the single authority/expert by radio, japanese encampments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GI Bill: Inequity of  wealth/opportunity distribution</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Greatest Depression: collective suffering, redlining</a:t>
            </a:r>
            <a:endParaRPr sz="1900">
              <a:solidFill>
                <a:schemeClr val="dk1"/>
              </a:solidFill>
            </a:endParaRPr>
          </a:p>
        </p:txBody>
      </p:sp>
      <p:sp>
        <p:nvSpPr>
          <p:cNvPr id="462" name="Google Shape;462;p8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85"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68" name="Google Shape;468;p85"/>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469" name="Google Shape;469;p85"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70" name="Google Shape;470;p85"/>
          <p:cNvSpPr txBox="1">
            <a:spLocks noGrp="1"/>
          </p:cNvSpPr>
          <p:nvPr>
            <p:ph type="body" idx="1"/>
          </p:nvPr>
        </p:nvSpPr>
        <p:spPr>
          <a:xfrm>
            <a:off x="532525" y="1639338"/>
            <a:ext cx="6931200" cy="2665200"/>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100000"/>
              </a:lnSpc>
              <a:spcBef>
                <a:spcPts val="0"/>
              </a:spcBef>
              <a:spcAft>
                <a:spcPts val="0"/>
              </a:spcAft>
              <a:buSzPct val="96774"/>
              <a:buNone/>
            </a:pPr>
            <a:r>
              <a:rPr lang="en" sz="3200" b="1">
                <a:solidFill>
                  <a:srgbClr val="C00000"/>
                </a:solidFill>
              </a:rPr>
              <a:t>Silent Generation: 1928-1945</a:t>
            </a:r>
            <a:endParaRPr sz="3200" b="1">
              <a:solidFill>
                <a:srgbClr val="C00000"/>
              </a:solidFill>
            </a:endParaRPr>
          </a:p>
          <a:p>
            <a:pPr marL="0" lvl="0" indent="0" algn="l" rtl="0">
              <a:lnSpc>
                <a:spcPct val="100000"/>
              </a:lnSpc>
              <a:spcBef>
                <a:spcPts val="0"/>
              </a:spcBef>
              <a:spcAft>
                <a:spcPts val="0"/>
              </a:spcAft>
              <a:buSzPct val="123870"/>
              <a:buNone/>
            </a:pPr>
            <a:endParaRPr sz="2500" b="1">
              <a:solidFill>
                <a:srgbClr val="C00000"/>
              </a:solidFill>
            </a:endParaRPr>
          </a:p>
          <a:p>
            <a:pPr marL="0" lvl="0" indent="0" algn="l" rtl="0">
              <a:lnSpc>
                <a:spcPct val="100000"/>
              </a:lnSpc>
              <a:spcBef>
                <a:spcPts val="0"/>
              </a:spcBef>
              <a:spcAft>
                <a:spcPts val="0"/>
              </a:spcAft>
              <a:buSzPct val="123870"/>
              <a:buNone/>
            </a:pPr>
            <a:r>
              <a:rPr lang="en" sz="2500">
                <a:solidFill>
                  <a:schemeClr val="dk1"/>
                </a:solidFill>
              </a:rPr>
              <a:t>Defining Characteristics: </a:t>
            </a:r>
            <a:endParaRPr sz="2500">
              <a:solidFill>
                <a:schemeClr val="dk1"/>
              </a:solidFill>
            </a:endParaRPr>
          </a:p>
          <a:p>
            <a:pPr marL="0" lvl="0" indent="0" algn="l" rtl="0">
              <a:lnSpc>
                <a:spcPct val="100000"/>
              </a:lnSpc>
              <a:spcBef>
                <a:spcPts val="0"/>
              </a:spcBef>
              <a:spcAft>
                <a:spcPts val="0"/>
              </a:spcAft>
              <a:buSzPct val="123870"/>
              <a:buNone/>
            </a:pPr>
            <a:r>
              <a:rPr lang="en" sz="2500">
                <a:solidFill>
                  <a:schemeClr val="dk1"/>
                </a:solidFill>
              </a:rPr>
              <a:t>	</a:t>
            </a:r>
            <a:endParaRPr sz="2500">
              <a:solidFill>
                <a:schemeClr val="dk1"/>
              </a:solidFill>
            </a:endParaRPr>
          </a:p>
          <a:p>
            <a:pPr marL="457200" lvl="0" indent="-351662" algn="l" rtl="0">
              <a:lnSpc>
                <a:spcPct val="100000"/>
              </a:lnSpc>
              <a:spcBef>
                <a:spcPts val="0"/>
              </a:spcBef>
              <a:spcAft>
                <a:spcPts val="0"/>
              </a:spcAft>
              <a:buClr>
                <a:schemeClr val="dk1"/>
              </a:buClr>
              <a:buSzPct val="100000"/>
              <a:buChar char="•"/>
            </a:pPr>
            <a:r>
              <a:rPr lang="en" sz="2500">
                <a:solidFill>
                  <a:schemeClr val="dk1"/>
                </a:solidFill>
              </a:rPr>
              <a:t>Value uniformity, loyalty, “if everyone did their part.”</a:t>
            </a:r>
            <a:endParaRPr sz="2500">
              <a:solidFill>
                <a:schemeClr val="dk1"/>
              </a:solidFill>
            </a:endParaRPr>
          </a:p>
          <a:p>
            <a:pPr marL="0" lvl="0" indent="0" algn="l" rtl="0">
              <a:lnSpc>
                <a:spcPct val="100000"/>
              </a:lnSpc>
              <a:spcBef>
                <a:spcPts val="0"/>
              </a:spcBef>
              <a:spcAft>
                <a:spcPts val="0"/>
              </a:spcAft>
              <a:buSzPct val="123870"/>
              <a:buNone/>
            </a:pPr>
            <a:endParaRPr sz="2500">
              <a:solidFill>
                <a:schemeClr val="dk1"/>
              </a:solidFill>
            </a:endParaRPr>
          </a:p>
          <a:p>
            <a:pPr marL="0" lvl="0" indent="0" algn="l" rtl="0">
              <a:lnSpc>
                <a:spcPct val="100000"/>
              </a:lnSpc>
              <a:spcBef>
                <a:spcPts val="0"/>
              </a:spcBef>
              <a:spcAft>
                <a:spcPts val="0"/>
              </a:spcAft>
              <a:buSzPct val="123870"/>
              <a:buNone/>
            </a:pPr>
            <a:endParaRPr sz="2500">
              <a:solidFill>
                <a:schemeClr val="dk1"/>
              </a:solidFill>
            </a:endParaRPr>
          </a:p>
          <a:p>
            <a:pPr marL="0" lvl="0" indent="0" algn="l" rtl="0">
              <a:lnSpc>
                <a:spcPct val="100000"/>
              </a:lnSpc>
              <a:spcBef>
                <a:spcPts val="0"/>
              </a:spcBef>
              <a:spcAft>
                <a:spcPts val="0"/>
              </a:spcAft>
              <a:buSzPct val="114695"/>
              <a:buNone/>
            </a:pPr>
            <a:r>
              <a:rPr lang="en" sz="2700" b="1">
                <a:solidFill>
                  <a:schemeClr val="dk1"/>
                </a:solidFill>
                <a:latin typeface="Calibri"/>
                <a:ea typeface="Calibri"/>
                <a:cs typeface="Calibri"/>
                <a:sym typeface="Calibri"/>
              </a:rPr>
              <a:t>MESSAGE:</a:t>
            </a:r>
            <a:r>
              <a:rPr lang="en" sz="2500">
                <a:solidFill>
                  <a:schemeClr val="dk1"/>
                </a:solidFill>
              </a:rPr>
              <a:t> Legacy, faithful stewardship of resources</a:t>
            </a:r>
            <a:endParaRPr sz="2500">
              <a:solidFill>
                <a:schemeClr val="dk1"/>
              </a:solidFill>
            </a:endParaRPr>
          </a:p>
          <a:p>
            <a:pPr marL="0" lvl="0" indent="457200" algn="l" rtl="0">
              <a:lnSpc>
                <a:spcPct val="100000"/>
              </a:lnSpc>
              <a:spcBef>
                <a:spcPts val="0"/>
              </a:spcBef>
              <a:spcAft>
                <a:spcPts val="0"/>
              </a:spcAft>
              <a:buSzPct val="123870"/>
              <a:buNone/>
            </a:pPr>
            <a:endParaRPr sz="2500">
              <a:solidFill>
                <a:schemeClr val="dk1"/>
              </a:solidFill>
            </a:endParaRPr>
          </a:p>
          <a:p>
            <a:pPr marL="0" lvl="0" indent="0" algn="l" rtl="0">
              <a:lnSpc>
                <a:spcPct val="100000"/>
              </a:lnSpc>
              <a:spcBef>
                <a:spcPts val="0"/>
              </a:spcBef>
              <a:spcAft>
                <a:spcPts val="0"/>
              </a:spcAft>
              <a:buSzPct val="114695"/>
              <a:buNone/>
            </a:pPr>
            <a:r>
              <a:rPr lang="en" sz="2700" b="1">
                <a:solidFill>
                  <a:schemeClr val="dk1"/>
                </a:solidFill>
                <a:latin typeface="Calibri"/>
                <a:ea typeface="Calibri"/>
                <a:cs typeface="Calibri"/>
                <a:sym typeface="Calibri"/>
              </a:rPr>
              <a:t>STRATEGY:</a:t>
            </a:r>
            <a:r>
              <a:rPr lang="en" sz="2500">
                <a:solidFill>
                  <a:schemeClr val="dk1"/>
                </a:solidFill>
              </a:rPr>
              <a:t> Authority figure/Voice of the expert</a:t>
            </a:r>
            <a:endParaRPr sz="2500">
              <a:solidFill>
                <a:schemeClr val="dk1"/>
              </a:solidFill>
            </a:endParaRPr>
          </a:p>
        </p:txBody>
      </p:sp>
      <p:sp>
        <p:nvSpPr>
          <p:cNvPr id="471" name="Google Shape;471;p8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86"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77" name="Google Shape;477;p86"/>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478" name="Google Shape;478;p86"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79" name="Google Shape;479;p86"/>
          <p:cNvSpPr txBox="1">
            <a:spLocks noGrp="1"/>
          </p:cNvSpPr>
          <p:nvPr>
            <p:ph type="body" idx="1"/>
          </p:nvPr>
        </p:nvSpPr>
        <p:spPr>
          <a:xfrm>
            <a:off x="532525" y="1367075"/>
            <a:ext cx="6931200" cy="2937600"/>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0"/>
              </a:spcBef>
              <a:spcAft>
                <a:spcPts val="0"/>
              </a:spcAft>
              <a:buSzPts val="2400"/>
              <a:buNone/>
            </a:pPr>
            <a:endParaRPr sz="2500" b="1">
              <a:solidFill>
                <a:srgbClr val="C00000"/>
              </a:solidFill>
            </a:endParaRPr>
          </a:p>
          <a:p>
            <a:pPr marL="0" lvl="0" indent="0" algn="l" rtl="0">
              <a:lnSpc>
                <a:spcPct val="100000"/>
              </a:lnSpc>
              <a:spcBef>
                <a:spcPts val="0"/>
              </a:spcBef>
              <a:spcAft>
                <a:spcPts val="0"/>
              </a:spcAft>
              <a:buSzPts val="2400"/>
              <a:buNone/>
            </a:pPr>
            <a:r>
              <a:rPr lang="en" sz="2500" b="1">
                <a:solidFill>
                  <a:srgbClr val="C00000"/>
                </a:solidFill>
              </a:rPr>
              <a:t>Silent Generation: 1928-1945</a:t>
            </a:r>
            <a:endParaRPr sz="2500" b="1">
              <a:solidFill>
                <a:srgbClr val="C00000"/>
              </a:solidFill>
            </a:endParaRPr>
          </a:p>
          <a:p>
            <a:pPr marL="0" lvl="0" indent="0" algn="l" rtl="0">
              <a:lnSpc>
                <a:spcPct val="100000"/>
              </a:lnSpc>
              <a:spcBef>
                <a:spcPts val="0"/>
              </a:spcBef>
              <a:spcAft>
                <a:spcPts val="0"/>
              </a:spcAft>
              <a:buSzPts val="2400"/>
              <a:buNone/>
            </a:pPr>
            <a:endParaRPr sz="2500" b="1">
              <a:solidFill>
                <a:srgbClr val="C00000"/>
              </a:solidFill>
            </a:endParaRPr>
          </a:p>
          <a:p>
            <a:pPr marL="0" lvl="0" indent="0" algn="l" rtl="0">
              <a:lnSpc>
                <a:spcPct val="115000"/>
              </a:lnSpc>
              <a:spcBef>
                <a:spcPts val="0"/>
              </a:spcBef>
              <a:spcAft>
                <a:spcPts val="0"/>
              </a:spcAft>
              <a:buSzPts val="2400"/>
              <a:buNone/>
            </a:pPr>
            <a:r>
              <a:rPr lang="en" sz="1900">
                <a:solidFill>
                  <a:schemeClr val="dk1"/>
                </a:solidFill>
              </a:rPr>
              <a:t>If your church or institution has a significant number, you may hear the language of giving of </a:t>
            </a:r>
            <a:endParaRPr sz="1900">
              <a:solidFill>
                <a:schemeClr val="dk1"/>
              </a:solidFill>
            </a:endParaRPr>
          </a:p>
          <a:p>
            <a:pPr marL="0" lvl="0" indent="0" algn="l" rtl="0">
              <a:lnSpc>
                <a:spcPct val="115000"/>
              </a:lnSpc>
              <a:spcBef>
                <a:spcPts val="0"/>
              </a:spcBef>
              <a:spcAft>
                <a:spcPts val="0"/>
              </a:spcAft>
              <a:buSzPts val="2400"/>
              <a:buNone/>
            </a:pPr>
            <a:endParaRPr sz="1900">
              <a:solidFill>
                <a:schemeClr val="dk1"/>
              </a:solidFill>
            </a:endParaRPr>
          </a:p>
          <a:p>
            <a:pPr marL="0" lvl="0" indent="0" algn="l" rtl="0">
              <a:lnSpc>
                <a:spcPct val="115000"/>
              </a:lnSpc>
              <a:spcBef>
                <a:spcPts val="0"/>
              </a:spcBef>
              <a:spcAft>
                <a:spcPts val="0"/>
              </a:spcAft>
              <a:buSzPts val="2400"/>
              <a:buNone/>
            </a:pPr>
            <a:r>
              <a:rPr lang="en" sz="1900">
                <a:solidFill>
                  <a:schemeClr val="dk1"/>
                </a:solidFill>
              </a:rPr>
              <a:t>“If we all do our part” or</a:t>
            </a:r>
            <a:endParaRPr sz="1900">
              <a:solidFill>
                <a:schemeClr val="dk1"/>
              </a:solidFill>
            </a:endParaRPr>
          </a:p>
          <a:p>
            <a:pPr marL="0" lvl="0" indent="0" algn="l" rtl="0">
              <a:lnSpc>
                <a:spcPct val="115000"/>
              </a:lnSpc>
              <a:spcBef>
                <a:spcPts val="0"/>
              </a:spcBef>
              <a:spcAft>
                <a:spcPts val="0"/>
              </a:spcAft>
              <a:buSzPts val="2400"/>
              <a:buNone/>
            </a:pPr>
            <a:r>
              <a:rPr lang="en" sz="1900">
                <a:solidFill>
                  <a:schemeClr val="dk1"/>
                </a:solidFill>
              </a:rPr>
              <a:t>“I give because so much has been given to me” or </a:t>
            </a:r>
            <a:endParaRPr sz="1900">
              <a:solidFill>
                <a:schemeClr val="dk1"/>
              </a:solidFill>
            </a:endParaRPr>
          </a:p>
          <a:p>
            <a:pPr marL="0" lvl="0" indent="0" algn="l" rtl="0">
              <a:lnSpc>
                <a:spcPct val="115000"/>
              </a:lnSpc>
              <a:spcBef>
                <a:spcPts val="0"/>
              </a:spcBef>
              <a:spcAft>
                <a:spcPts val="0"/>
              </a:spcAft>
              <a:buSzPts val="2400"/>
              <a:buNone/>
            </a:pPr>
            <a:r>
              <a:rPr lang="en" sz="1900">
                <a:solidFill>
                  <a:schemeClr val="dk1"/>
                </a:solidFill>
              </a:rPr>
              <a:t>“I sacrifice because its what is expected.”</a:t>
            </a:r>
            <a:endParaRPr sz="1900">
              <a:solidFill>
                <a:schemeClr val="dk1"/>
              </a:solidFill>
            </a:endParaRPr>
          </a:p>
        </p:txBody>
      </p:sp>
      <p:sp>
        <p:nvSpPr>
          <p:cNvPr id="480" name="Google Shape;480;p8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87"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86" name="Google Shape;486;p8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487" name="Google Shape;487;p87"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88" name="Google Shape;488;p87"/>
          <p:cNvSpPr txBox="1">
            <a:spLocks noGrp="1"/>
          </p:cNvSpPr>
          <p:nvPr>
            <p:ph type="body" idx="1"/>
          </p:nvPr>
        </p:nvSpPr>
        <p:spPr>
          <a:xfrm>
            <a:off x="532525" y="1367075"/>
            <a:ext cx="6931200" cy="2937600"/>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SzPct val="103783"/>
              <a:buNone/>
            </a:pPr>
            <a:endParaRPr sz="2500" b="1">
              <a:solidFill>
                <a:srgbClr val="C00000"/>
              </a:solidFill>
            </a:endParaRPr>
          </a:p>
          <a:p>
            <a:pPr marL="0" lvl="0" indent="0" algn="l" rtl="0">
              <a:lnSpc>
                <a:spcPct val="100000"/>
              </a:lnSpc>
              <a:spcBef>
                <a:spcPts val="0"/>
              </a:spcBef>
              <a:spcAft>
                <a:spcPts val="0"/>
              </a:spcAft>
              <a:buSzPct val="103783"/>
              <a:buNone/>
            </a:pPr>
            <a:r>
              <a:rPr lang="en" sz="2500" b="1">
                <a:solidFill>
                  <a:srgbClr val="C00000"/>
                </a:solidFill>
              </a:rPr>
              <a:t>The Baby Boomer Generation: 1946-1964</a:t>
            </a:r>
            <a:endParaRPr sz="2500" b="1">
              <a:solidFill>
                <a:srgbClr val="C00000"/>
              </a:solidFill>
            </a:endParaRPr>
          </a:p>
          <a:p>
            <a:pPr marL="0" lvl="0" indent="0" algn="l" rtl="0">
              <a:lnSpc>
                <a:spcPct val="100000"/>
              </a:lnSpc>
              <a:spcBef>
                <a:spcPts val="0"/>
              </a:spcBef>
              <a:spcAft>
                <a:spcPts val="0"/>
              </a:spcAft>
              <a:buSzPct val="103783"/>
              <a:buNone/>
            </a:pPr>
            <a:endParaRPr sz="2500" b="1">
              <a:solidFill>
                <a:srgbClr val="C00000"/>
              </a:solidFill>
            </a:endParaRPr>
          </a:p>
          <a:p>
            <a:pPr marL="0" lvl="0" indent="0" algn="l" rtl="0">
              <a:lnSpc>
                <a:spcPct val="100000"/>
              </a:lnSpc>
              <a:spcBef>
                <a:spcPts val="0"/>
              </a:spcBef>
              <a:spcAft>
                <a:spcPts val="0"/>
              </a:spcAft>
              <a:buSzPct val="133192"/>
              <a:buNone/>
            </a:pPr>
            <a:r>
              <a:rPr lang="en" sz="1948">
                <a:solidFill>
                  <a:schemeClr val="dk1"/>
                </a:solidFill>
              </a:rPr>
              <a:t>Defining Cultural moments: </a:t>
            </a:r>
            <a:endParaRPr sz="1948">
              <a:solidFill>
                <a:schemeClr val="dk1"/>
              </a:solidFill>
            </a:endParaRPr>
          </a:p>
          <a:p>
            <a:pPr marL="0" lvl="0" indent="0" algn="l" rtl="0">
              <a:lnSpc>
                <a:spcPct val="100000"/>
              </a:lnSpc>
              <a:spcBef>
                <a:spcPts val="0"/>
              </a:spcBef>
              <a:spcAft>
                <a:spcPts val="0"/>
              </a:spcAft>
              <a:buSzPct val="133192"/>
              <a:buNone/>
            </a:pPr>
            <a:endParaRPr sz="1948">
              <a:solidFill>
                <a:schemeClr val="dk1"/>
              </a:solidFill>
            </a:endParaRPr>
          </a:p>
          <a:p>
            <a:pPr marL="457200" lvl="0" indent="-352329" algn="l" rtl="0">
              <a:lnSpc>
                <a:spcPct val="115000"/>
              </a:lnSpc>
              <a:spcBef>
                <a:spcPts val="0"/>
              </a:spcBef>
              <a:spcAft>
                <a:spcPts val="0"/>
              </a:spcAft>
              <a:buClr>
                <a:schemeClr val="dk1"/>
              </a:buClr>
              <a:buSzPct val="108108"/>
              <a:buChar char="•"/>
            </a:pPr>
            <a:r>
              <a:rPr lang="en" sz="1948">
                <a:solidFill>
                  <a:schemeClr val="dk1"/>
                </a:solidFill>
              </a:rPr>
              <a:t>Vietnam War/WaterGate</a:t>
            </a:r>
            <a:endParaRPr sz="1948">
              <a:solidFill>
                <a:schemeClr val="dk1"/>
              </a:solidFill>
            </a:endParaRPr>
          </a:p>
          <a:p>
            <a:pPr marL="457200" lvl="0" indent="-352329" algn="l" rtl="0">
              <a:lnSpc>
                <a:spcPct val="115000"/>
              </a:lnSpc>
              <a:spcBef>
                <a:spcPts val="0"/>
              </a:spcBef>
              <a:spcAft>
                <a:spcPts val="0"/>
              </a:spcAft>
              <a:buClr>
                <a:schemeClr val="dk1"/>
              </a:buClr>
              <a:buSzPct val="108108"/>
              <a:buChar char="•"/>
            </a:pPr>
            <a:r>
              <a:rPr lang="en" sz="1948">
                <a:solidFill>
                  <a:schemeClr val="dk1"/>
                </a:solidFill>
              </a:rPr>
              <a:t>Civil Rights Movement</a:t>
            </a:r>
            <a:endParaRPr sz="1948">
              <a:solidFill>
                <a:schemeClr val="dk1"/>
              </a:solidFill>
            </a:endParaRPr>
          </a:p>
          <a:p>
            <a:pPr marL="457200" lvl="0" indent="-352329" algn="l" rtl="0">
              <a:lnSpc>
                <a:spcPct val="115000"/>
              </a:lnSpc>
              <a:spcBef>
                <a:spcPts val="0"/>
              </a:spcBef>
              <a:spcAft>
                <a:spcPts val="0"/>
              </a:spcAft>
              <a:buClr>
                <a:schemeClr val="dk1"/>
              </a:buClr>
              <a:buSzPct val="108108"/>
              <a:buChar char="•"/>
            </a:pPr>
            <a:r>
              <a:rPr lang="en" sz="1948">
                <a:solidFill>
                  <a:schemeClr val="dk1"/>
                </a:solidFill>
              </a:rPr>
              <a:t>Shift from Church as center of community</a:t>
            </a:r>
            <a:endParaRPr sz="1948">
              <a:solidFill>
                <a:schemeClr val="dk1"/>
              </a:solidFill>
            </a:endParaRPr>
          </a:p>
          <a:p>
            <a:pPr marL="457200" lvl="0" indent="-352329" algn="l" rtl="0">
              <a:lnSpc>
                <a:spcPct val="115000"/>
              </a:lnSpc>
              <a:spcBef>
                <a:spcPts val="0"/>
              </a:spcBef>
              <a:spcAft>
                <a:spcPts val="0"/>
              </a:spcAft>
              <a:buClr>
                <a:schemeClr val="dk1"/>
              </a:buClr>
              <a:buSzPct val="108108"/>
              <a:buChar char="•"/>
            </a:pPr>
            <a:r>
              <a:rPr lang="en" sz="1948">
                <a:solidFill>
                  <a:schemeClr val="dk1"/>
                </a:solidFill>
              </a:rPr>
              <a:t>Start of philanthropic redlining</a:t>
            </a:r>
            <a:endParaRPr sz="1948">
              <a:solidFill>
                <a:schemeClr val="dk1"/>
              </a:solidFill>
            </a:endParaRPr>
          </a:p>
          <a:p>
            <a:pPr marL="457200" lvl="0" indent="-352329" algn="l" rtl="0">
              <a:lnSpc>
                <a:spcPct val="115000"/>
              </a:lnSpc>
              <a:spcBef>
                <a:spcPts val="0"/>
              </a:spcBef>
              <a:spcAft>
                <a:spcPts val="0"/>
              </a:spcAft>
              <a:buClr>
                <a:schemeClr val="dk1"/>
              </a:buClr>
              <a:buSzPct val="108108"/>
              <a:buChar char="•"/>
            </a:pPr>
            <a:r>
              <a:rPr lang="en" sz="1948">
                <a:solidFill>
                  <a:schemeClr val="dk1"/>
                </a:solidFill>
              </a:rPr>
              <a:t>Shift from single authority to multiple authority</a:t>
            </a:r>
            <a:endParaRPr sz="1948">
              <a:solidFill>
                <a:schemeClr val="dk1"/>
              </a:solidFill>
            </a:endParaRPr>
          </a:p>
        </p:txBody>
      </p:sp>
      <p:sp>
        <p:nvSpPr>
          <p:cNvPr id="489" name="Google Shape;489;p8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88"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95" name="Google Shape;495;p8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496" name="Google Shape;496;p88"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97" name="Google Shape;497;p88"/>
          <p:cNvSpPr txBox="1">
            <a:spLocks noGrp="1"/>
          </p:cNvSpPr>
          <p:nvPr>
            <p:ph type="body" idx="1"/>
          </p:nvPr>
        </p:nvSpPr>
        <p:spPr>
          <a:xfrm>
            <a:off x="457200" y="1723800"/>
            <a:ext cx="8229600" cy="2580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r>
              <a:rPr lang="en" sz="2547" b="1">
                <a:solidFill>
                  <a:srgbClr val="C00000"/>
                </a:solidFill>
              </a:rPr>
              <a:t>The Baby Boomer Generation: 1946-1964</a:t>
            </a:r>
            <a:endParaRPr sz="2674" b="1">
              <a:solidFill>
                <a:srgbClr val="C00000"/>
              </a:solidFill>
            </a:endParaRPr>
          </a:p>
          <a:p>
            <a:pPr marL="0" lvl="0" indent="0" algn="l" rtl="0">
              <a:lnSpc>
                <a:spcPct val="100000"/>
              </a:lnSpc>
              <a:spcBef>
                <a:spcPts val="0"/>
              </a:spcBef>
              <a:spcAft>
                <a:spcPts val="0"/>
              </a:spcAft>
              <a:buSzPts val="2400"/>
              <a:buNone/>
            </a:pPr>
            <a:br>
              <a:rPr lang="en" sz="2200">
                <a:solidFill>
                  <a:schemeClr val="dk1"/>
                </a:solidFill>
              </a:rPr>
            </a:br>
            <a:r>
              <a:rPr lang="en" sz="2200">
                <a:solidFill>
                  <a:schemeClr val="dk1"/>
                </a:solidFill>
              </a:rPr>
              <a:t>Defining Characteristics: </a:t>
            </a:r>
            <a:endParaRPr sz="2200">
              <a:solidFill>
                <a:schemeClr val="dk1"/>
              </a:solidFill>
            </a:endParaRPr>
          </a:p>
          <a:p>
            <a:pPr marL="220578" lvl="0" indent="-220578" algn="l" rtl="0">
              <a:lnSpc>
                <a:spcPct val="115000"/>
              </a:lnSpc>
              <a:spcBef>
                <a:spcPts val="0"/>
              </a:spcBef>
              <a:spcAft>
                <a:spcPts val="0"/>
              </a:spcAft>
              <a:buClr>
                <a:schemeClr val="dk1"/>
              </a:buClr>
              <a:buSzPts val="2200"/>
              <a:buFont typeface="Fira Sans"/>
              <a:buChar char="•"/>
            </a:pPr>
            <a:r>
              <a:rPr lang="en" sz="2200">
                <a:solidFill>
                  <a:schemeClr val="dk1"/>
                </a:solidFill>
              </a:rPr>
              <a:t>Care of self is more important than uniformity</a:t>
            </a:r>
            <a:endParaRPr sz="2200">
              <a:solidFill>
                <a:schemeClr val="dk1"/>
              </a:solidFill>
            </a:endParaRPr>
          </a:p>
          <a:p>
            <a:pPr marL="220576" lvl="0" indent="-220576" algn="l" rtl="0">
              <a:lnSpc>
                <a:spcPct val="115000"/>
              </a:lnSpc>
              <a:spcBef>
                <a:spcPts val="0"/>
              </a:spcBef>
              <a:spcAft>
                <a:spcPts val="0"/>
              </a:spcAft>
              <a:buClr>
                <a:schemeClr val="dk1"/>
              </a:buClr>
              <a:buSzPts val="2200"/>
              <a:buFont typeface="Fira Sans"/>
              <a:buChar char="•"/>
            </a:pPr>
            <a:r>
              <a:rPr lang="en" sz="2200">
                <a:solidFill>
                  <a:schemeClr val="dk1"/>
                </a:solidFill>
              </a:rPr>
              <a:t>Need information on impact/how gift will be used.</a:t>
            </a:r>
            <a:endParaRPr sz="2200">
              <a:solidFill>
                <a:schemeClr val="dk1"/>
              </a:solidFill>
            </a:endParaRPr>
          </a:p>
          <a:p>
            <a:pPr marL="220576" lvl="0" indent="-220576" algn="l" rtl="0">
              <a:lnSpc>
                <a:spcPct val="115000"/>
              </a:lnSpc>
              <a:spcBef>
                <a:spcPts val="0"/>
              </a:spcBef>
              <a:spcAft>
                <a:spcPts val="0"/>
              </a:spcAft>
              <a:buClr>
                <a:schemeClr val="dk1"/>
              </a:buClr>
              <a:buSzPts val="2200"/>
              <a:buFont typeface="Fira Sans"/>
              <a:buChar char="•"/>
            </a:pPr>
            <a:r>
              <a:rPr lang="en" sz="2200">
                <a:solidFill>
                  <a:schemeClr val="dk1"/>
                </a:solidFill>
              </a:rPr>
              <a:t>Need for transparency in light of mistrust of institutions</a:t>
            </a:r>
            <a:endParaRPr sz="2200">
              <a:solidFill>
                <a:schemeClr val="dk1"/>
              </a:solidFill>
            </a:endParaRPr>
          </a:p>
        </p:txBody>
      </p:sp>
      <p:sp>
        <p:nvSpPr>
          <p:cNvPr id="498" name="Google Shape;498;p8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89"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504" name="Google Shape;504;p89"/>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05" name="Google Shape;505;p89"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06" name="Google Shape;506;p89"/>
          <p:cNvSpPr txBox="1">
            <a:spLocks noGrp="1"/>
          </p:cNvSpPr>
          <p:nvPr>
            <p:ph type="body" idx="1"/>
          </p:nvPr>
        </p:nvSpPr>
        <p:spPr>
          <a:xfrm>
            <a:off x="457200" y="1730213"/>
            <a:ext cx="8229600" cy="2574600"/>
          </a:xfrm>
          <a:prstGeom prst="rect">
            <a:avLst/>
          </a:prstGeom>
          <a:noFill/>
          <a:ln>
            <a:noFill/>
          </a:ln>
        </p:spPr>
        <p:txBody>
          <a:bodyPr spcFirstLastPara="1" wrap="square" lIns="0" tIns="0" rIns="0" bIns="0" anchor="t" anchorCtr="0">
            <a:normAutofit fontScale="32500" lnSpcReduction="20000"/>
          </a:bodyPr>
          <a:lstStyle/>
          <a:p>
            <a:pPr marL="0" lvl="0" indent="0" algn="l" rtl="0">
              <a:lnSpc>
                <a:spcPct val="100000"/>
              </a:lnSpc>
              <a:spcBef>
                <a:spcPts val="0"/>
              </a:spcBef>
              <a:spcAft>
                <a:spcPts val="0"/>
              </a:spcAft>
              <a:buSzPct val="96530"/>
              <a:buNone/>
            </a:pPr>
            <a:r>
              <a:rPr lang="en" sz="7650" b="1">
                <a:solidFill>
                  <a:srgbClr val="C00000"/>
                </a:solidFill>
              </a:rPr>
              <a:t>The Baby Boomer Generation: 1946-1964</a:t>
            </a:r>
            <a:endParaRPr sz="7650">
              <a:solidFill>
                <a:schemeClr val="dk1"/>
              </a:solidFill>
            </a:endParaRPr>
          </a:p>
          <a:p>
            <a:pPr marL="0" lvl="0" indent="0" algn="l" rtl="0">
              <a:lnSpc>
                <a:spcPct val="100000"/>
              </a:lnSpc>
              <a:spcBef>
                <a:spcPts val="0"/>
              </a:spcBef>
              <a:spcAft>
                <a:spcPts val="0"/>
              </a:spcAft>
              <a:buSzPct val="129942"/>
              <a:buNone/>
            </a:pPr>
            <a:endParaRPr sz="5683">
              <a:solidFill>
                <a:schemeClr val="dk1"/>
              </a:solidFill>
            </a:endParaRPr>
          </a:p>
          <a:p>
            <a:pPr marL="0" lvl="0" indent="0" algn="l" rtl="0">
              <a:lnSpc>
                <a:spcPct val="115000"/>
              </a:lnSpc>
              <a:spcBef>
                <a:spcPts val="0"/>
              </a:spcBef>
              <a:spcAft>
                <a:spcPts val="0"/>
              </a:spcAft>
              <a:buSzPct val="127320"/>
              <a:buNone/>
            </a:pPr>
            <a:r>
              <a:rPr lang="en" sz="5800" b="1">
                <a:solidFill>
                  <a:schemeClr val="dk1"/>
                </a:solidFill>
                <a:latin typeface="Calibri"/>
                <a:ea typeface="Calibri"/>
                <a:cs typeface="Calibri"/>
                <a:sym typeface="Calibri"/>
              </a:rPr>
              <a:t>MESSAGE:</a:t>
            </a:r>
            <a:r>
              <a:rPr lang="en" sz="5800">
                <a:solidFill>
                  <a:schemeClr val="dk1"/>
                </a:solidFill>
              </a:rPr>
              <a:t> </a:t>
            </a:r>
            <a:r>
              <a:rPr lang="en" sz="5683">
                <a:solidFill>
                  <a:schemeClr val="dk1"/>
                </a:solidFill>
              </a:rPr>
              <a:t>1.) Use of gift impactfully/wisely and 2.) Prioritization of Giving </a:t>
            </a:r>
            <a:endParaRPr sz="5683">
              <a:solidFill>
                <a:schemeClr val="dk1"/>
              </a:solidFill>
            </a:endParaRPr>
          </a:p>
          <a:p>
            <a:pPr marL="0" lvl="0" indent="0" algn="l" rtl="0">
              <a:lnSpc>
                <a:spcPct val="115000"/>
              </a:lnSpc>
              <a:spcBef>
                <a:spcPts val="0"/>
              </a:spcBef>
              <a:spcAft>
                <a:spcPts val="0"/>
              </a:spcAft>
              <a:buSzPct val="129942"/>
              <a:buNone/>
            </a:pPr>
            <a:endParaRPr sz="5683">
              <a:solidFill>
                <a:schemeClr val="dk1"/>
              </a:solidFill>
            </a:endParaRPr>
          </a:p>
          <a:p>
            <a:pPr marL="0" lvl="0" indent="0" algn="l" rtl="0">
              <a:lnSpc>
                <a:spcPct val="115000"/>
              </a:lnSpc>
              <a:spcBef>
                <a:spcPts val="0"/>
              </a:spcBef>
              <a:spcAft>
                <a:spcPts val="0"/>
              </a:spcAft>
              <a:buSzPct val="127320"/>
              <a:buNone/>
            </a:pPr>
            <a:r>
              <a:rPr lang="en" sz="5800" b="1">
                <a:solidFill>
                  <a:schemeClr val="dk1"/>
                </a:solidFill>
                <a:latin typeface="Calibri"/>
                <a:ea typeface="Calibri"/>
                <a:cs typeface="Calibri"/>
                <a:sym typeface="Calibri"/>
              </a:rPr>
              <a:t>STRATEGY: </a:t>
            </a:r>
            <a:r>
              <a:rPr lang="en" sz="5683">
                <a:solidFill>
                  <a:schemeClr val="dk1"/>
                </a:solidFill>
              </a:rPr>
              <a:t>“Trust indicator”, like charity navigator rating or endorsement, when possible, transparent money narrative budgets, drop any language of obligation, regular check in’s to share impact of gift</a:t>
            </a:r>
            <a:endParaRPr sz="2500">
              <a:solidFill>
                <a:schemeClr val="dk1"/>
              </a:solidFill>
            </a:endParaRPr>
          </a:p>
        </p:txBody>
      </p:sp>
      <p:sp>
        <p:nvSpPr>
          <p:cNvPr id="507" name="Google Shape;507;p8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90"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513" name="Google Shape;513;p90"/>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14" name="Google Shape;514;p90"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15" name="Google Shape;515;p90"/>
          <p:cNvSpPr txBox="1">
            <a:spLocks noGrp="1"/>
          </p:cNvSpPr>
          <p:nvPr>
            <p:ph type="body" idx="1"/>
          </p:nvPr>
        </p:nvSpPr>
        <p:spPr>
          <a:xfrm>
            <a:off x="532525" y="1367075"/>
            <a:ext cx="8541300" cy="2937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endParaRPr sz="2500" b="1">
              <a:solidFill>
                <a:srgbClr val="C00000"/>
              </a:solidFill>
            </a:endParaRPr>
          </a:p>
          <a:p>
            <a:pPr marL="0" lvl="0" indent="0" algn="l" rtl="0">
              <a:lnSpc>
                <a:spcPct val="100000"/>
              </a:lnSpc>
              <a:spcBef>
                <a:spcPts val="0"/>
              </a:spcBef>
              <a:spcAft>
                <a:spcPts val="0"/>
              </a:spcAft>
              <a:buSzPts val="2400"/>
              <a:buNone/>
            </a:pPr>
            <a:r>
              <a:rPr lang="en" sz="2716" b="1">
                <a:solidFill>
                  <a:srgbClr val="C00000"/>
                </a:solidFill>
              </a:rPr>
              <a:t>Baby Boomer: 1946-1964</a:t>
            </a:r>
            <a:endParaRPr sz="2716" b="1">
              <a:solidFill>
                <a:srgbClr val="C00000"/>
              </a:solidFill>
            </a:endParaRPr>
          </a:p>
          <a:p>
            <a:pPr marL="0" lvl="0" indent="0" algn="l" rtl="0">
              <a:lnSpc>
                <a:spcPct val="100000"/>
              </a:lnSpc>
              <a:spcBef>
                <a:spcPts val="0"/>
              </a:spcBef>
              <a:spcAft>
                <a:spcPts val="0"/>
              </a:spcAft>
              <a:buSzPts val="2400"/>
              <a:buNone/>
            </a:pPr>
            <a:endParaRPr sz="2500" b="1">
              <a:solidFill>
                <a:srgbClr val="C00000"/>
              </a:solidFill>
            </a:endParaRPr>
          </a:p>
          <a:p>
            <a:pPr marL="0" lvl="0" indent="0" algn="l" rtl="0">
              <a:lnSpc>
                <a:spcPct val="100000"/>
              </a:lnSpc>
              <a:spcBef>
                <a:spcPts val="0"/>
              </a:spcBef>
              <a:spcAft>
                <a:spcPts val="0"/>
              </a:spcAft>
              <a:buSzPts val="2400"/>
              <a:buNone/>
            </a:pPr>
            <a:r>
              <a:rPr lang="en" sz="1900">
                <a:solidFill>
                  <a:schemeClr val="dk1"/>
                </a:solidFill>
              </a:rPr>
              <a:t>If your church or institution has a significant number, you may hear the language of giving of </a:t>
            </a:r>
            <a:endParaRPr sz="1900">
              <a:solidFill>
                <a:schemeClr val="dk1"/>
              </a:solidFill>
            </a:endParaRPr>
          </a:p>
          <a:p>
            <a:pPr marL="0" lvl="0" indent="0" algn="l" rtl="0">
              <a:lnSpc>
                <a:spcPct val="100000"/>
              </a:lnSpc>
              <a:spcBef>
                <a:spcPts val="0"/>
              </a:spcBef>
              <a:spcAft>
                <a:spcPts val="0"/>
              </a:spcAft>
              <a:buSzPts val="2400"/>
              <a:buNone/>
            </a:pPr>
            <a:endParaRPr sz="1900">
              <a:solidFill>
                <a:schemeClr val="dk1"/>
              </a:solidFill>
            </a:endParaRPr>
          </a:p>
          <a:p>
            <a:pPr marL="0" lvl="0" indent="0" algn="l" rtl="0">
              <a:lnSpc>
                <a:spcPct val="100000"/>
              </a:lnSpc>
              <a:spcBef>
                <a:spcPts val="0"/>
              </a:spcBef>
              <a:spcAft>
                <a:spcPts val="0"/>
              </a:spcAft>
              <a:buSzPts val="2400"/>
              <a:buNone/>
            </a:pPr>
            <a:r>
              <a:rPr lang="en" sz="1900">
                <a:solidFill>
                  <a:schemeClr val="dk1"/>
                </a:solidFill>
              </a:rPr>
              <a:t>“We are faithful stewards of God’s gifts” or</a:t>
            </a:r>
            <a:endParaRPr sz="1900">
              <a:solidFill>
                <a:schemeClr val="dk1"/>
              </a:solidFill>
            </a:endParaRPr>
          </a:p>
          <a:p>
            <a:pPr marL="0" lvl="0" indent="0" algn="l" rtl="0">
              <a:lnSpc>
                <a:spcPct val="100000"/>
              </a:lnSpc>
              <a:spcBef>
                <a:spcPts val="0"/>
              </a:spcBef>
              <a:spcAft>
                <a:spcPts val="0"/>
              </a:spcAft>
              <a:buSzPts val="2400"/>
              <a:buNone/>
            </a:pPr>
            <a:r>
              <a:rPr lang="en" sz="1900">
                <a:solidFill>
                  <a:schemeClr val="dk1"/>
                </a:solidFill>
              </a:rPr>
              <a:t>“We are part of a community and know it will make an impact” or “We give to invest back what has been given to us.”</a:t>
            </a:r>
            <a:endParaRPr sz="1900">
              <a:solidFill>
                <a:schemeClr val="dk1"/>
              </a:solidFill>
            </a:endParaRPr>
          </a:p>
        </p:txBody>
      </p:sp>
      <p:sp>
        <p:nvSpPr>
          <p:cNvPr id="516" name="Google Shape;516;p9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91"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522" name="Google Shape;522;p91"/>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23" name="Google Shape;523;p91" descr="Shape 68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24" name="Google Shape;524;p91"/>
          <p:cNvSpPr txBox="1">
            <a:spLocks noGrp="1"/>
          </p:cNvSpPr>
          <p:nvPr>
            <p:ph type="body" idx="1"/>
          </p:nvPr>
        </p:nvSpPr>
        <p:spPr>
          <a:xfrm>
            <a:off x="527184" y="1657069"/>
            <a:ext cx="8229604" cy="29375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200"/>
              <a:buNone/>
            </a:pPr>
            <a:r>
              <a:rPr lang="en" sz="2200"/>
              <a:t>How would your invitation to a Greatest Generation/Mature potential donor look different from that of a Baby Boomer?</a:t>
            </a:r>
            <a:endParaRPr/>
          </a:p>
        </p:txBody>
      </p:sp>
      <p:sp>
        <p:nvSpPr>
          <p:cNvPr id="525" name="Google Shape;525;p9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65"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281" name="Google Shape;281;p65"/>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Thank You to Our Sponsors!</a:t>
            </a:r>
            <a:endParaRPr/>
          </a:p>
        </p:txBody>
      </p:sp>
      <p:pic>
        <p:nvPicPr>
          <p:cNvPr id="282" name="Google Shape;282;p65"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283" name="Google Shape;283;p65"/>
          <p:cNvSpPr txBox="1">
            <a:spLocks noGrp="1"/>
          </p:cNvSpPr>
          <p:nvPr>
            <p:ph type="body" idx="1"/>
          </p:nvPr>
        </p:nvSpPr>
        <p:spPr>
          <a:xfrm>
            <a:off x="2757962" y="1849922"/>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499"/>
              <a:buNone/>
            </a:pPr>
            <a:r>
              <a:rPr lang="en" sz="3340"/>
              <a:t>Vandersall Collective</a:t>
            </a:r>
            <a:br>
              <a:rPr lang="en" sz="3500"/>
            </a:br>
            <a:endParaRPr sz="2202"/>
          </a:p>
          <a:p>
            <a:pPr marL="0" lvl="0" indent="0" algn="ctr" rtl="0">
              <a:lnSpc>
                <a:spcPct val="100000"/>
              </a:lnSpc>
              <a:spcBef>
                <a:spcPts val="0"/>
              </a:spcBef>
              <a:spcAft>
                <a:spcPts val="0"/>
              </a:spcAft>
              <a:buSzPts val="3500"/>
              <a:buNone/>
            </a:pPr>
            <a:r>
              <a:rPr lang="en">
                <a:solidFill>
                  <a:schemeClr val="dk1"/>
                </a:solidFill>
              </a:rPr>
              <a:t>VandersallCollective.com</a:t>
            </a:r>
            <a:br>
              <a:rPr lang="en">
                <a:solidFill>
                  <a:schemeClr val="dk1"/>
                </a:solidFill>
              </a:rPr>
            </a:br>
            <a:endParaRPr/>
          </a:p>
        </p:txBody>
      </p:sp>
      <p:pic>
        <p:nvPicPr>
          <p:cNvPr id="284" name="Google Shape;284;p65"/>
          <p:cNvPicPr preferRelativeResize="0"/>
          <p:nvPr/>
        </p:nvPicPr>
        <p:blipFill rotWithShape="1">
          <a:blip r:embed="rId5">
            <a:alphaModFix/>
          </a:blip>
          <a:srcRect/>
          <a:stretch/>
        </p:blipFill>
        <p:spPr>
          <a:xfrm>
            <a:off x="1472038" y="1696562"/>
            <a:ext cx="1597751" cy="15977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92"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531" name="Google Shape;531;p92"/>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32" name="Google Shape;532;p92"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33" name="Google Shape;533;p92"/>
          <p:cNvSpPr txBox="1">
            <a:spLocks noGrp="1"/>
          </p:cNvSpPr>
          <p:nvPr>
            <p:ph type="body" idx="1"/>
          </p:nvPr>
        </p:nvSpPr>
        <p:spPr>
          <a:xfrm>
            <a:off x="737025" y="1367075"/>
            <a:ext cx="6726600" cy="3101100"/>
          </a:xfrm>
          <a:prstGeom prst="rect">
            <a:avLst/>
          </a:prstGeom>
          <a:noFill/>
          <a:ln>
            <a:noFill/>
          </a:ln>
        </p:spPr>
        <p:txBody>
          <a:bodyPr spcFirstLastPara="1" wrap="square" lIns="0" tIns="0" rIns="0" bIns="0" anchor="t" anchorCtr="0">
            <a:normAutofit fontScale="62500" lnSpcReduction="20000"/>
          </a:bodyPr>
          <a:lstStyle/>
          <a:p>
            <a:pPr marL="0" lvl="0" indent="0" algn="l" rtl="0">
              <a:lnSpc>
                <a:spcPct val="100000"/>
              </a:lnSpc>
              <a:spcBef>
                <a:spcPts val="0"/>
              </a:spcBef>
              <a:spcAft>
                <a:spcPts val="0"/>
              </a:spcAft>
              <a:buSzPct val="153600"/>
              <a:buNone/>
            </a:pPr>
            <a:endParaRPr sz="2500" b="1">
              <a:solidFill>
                <a:srgbClr val="C00000"/>
              </a:solidFill>
            </a:endParaRPr>
          </a:p>
          <a:p>
            <a:pPr marL="0" lvl="0" indent="0" algn="l" rtl="0">
              <a:lnSpc>
                <a:spcPct val="100000"/>
              </a:lnSpc>
              <a:spcBef>
                <a:spcPts val="0"/>
              </a:spcBef>
              <a:spcAft>
                <a:spcPts val="0"/>
              </a:spcAft>
              <a:buSzPct val="96000"/>
              <a:buNone/>
            </a:pPr>
            <a:r>
              <a:rPr lang="en" sz="4000" b="1">
                <a:solidFill>
                  <a:srgbClr val="C00000"/>
                </a:solidFill>
              </a:rPr>
              <a:t>Generation X: 1965-1980</a:t>
            </a:r>
            <a:endParaRPr sz="4000" b="1">
              <a:solidFill>
                <a:srgbClr val="C00000"/>
              </a:solidFill>
            </a:endParaRPr>
          </a:p>
          <a:p>
            <a:pPr marL="0" lvl="0" indent="0" algn="l" rtl="0">
              <a:lnSpc>
                <a:spcPct val="100000"/>
              </a:lnSpc>
              <a:spcBef>
                <a:spcPts val="0"/>
              </a:spcBef>
              <a:spcAft>
                <a:spcPts val="0"/>
              </a:spcAft>
              <a:buSzPct val="153600"/>
              <a:buNone/>
            </a:pPr>
            <a:endParaRPr sz="2500" b="1">
              <a:solidFill>
                <a:srgbClr val="C00000"/>
              </a:solidFill>
            </a:endParaRPr>
          </a:p>
          <a:p>
            <a:pPr marL="0" lvl="0" indent="0" algn="l" rtl="0">
              <a:lnSpc>
                <a:spcPct val="100000"/>
              </a:lnSpc>
              <a:spcBef>
                <a:spcPts val="0"/>
              </a:spcBef>
              <a:spcAft>
                <a:spcPts val="0"/>
              </a:spcAft>
              <a:buSzPct val="142222"/>
              <a:buNone/>
            </a:pPr>
            <a:r>
              <a:rPr lang="en" sz="2700">
                <a:solidFill>
                  <a:schemeClr val="dk1"/>
                </a:solidFill>
              </a:rPr>
              <a:t>Defining Cultural moments: </a:t>
            </a:r>
            <a:endParaRPr sz="2700">
              <a:solidFill>
                <a:schemeClr val="dk1"/>
              </a:solidFill>
            </a:endParaRPr>
          </a:p>
          <a:p>
            <a:pPr marL="0" lvl="0" indent="0" algn="l" rtl="0">
              <a:lnSpc>
                <a:spcPct val="100000"/>
              </a:lnSpc>
              <a:spcBef>
                <a:spcPts val="0"/>
              </a:spcBef>
              <a:spcAft>
                <a:spcPts val="0"/>
              </a:spcAft>
              <a:buSzPct val="142222"/>
              <a:buNone/>
            </a:pPr>
            <a:endParaRPr sz="2700">
              <a:solidFill>
                <a:schemeClr val="dk1"/>
              </a:solidFill>
            </a:endParaRPr>
          </a:p>
          <a:p>
            <a:pPr marL="457200" lvl="0" indent="-335787" algn="l" rtl="0">
              <a:lnSpc>
                <a:spcPct val="115000"/>
              </a:lnSpc>
              <a:spcBef>
                <a:spcPts val="0"/>
              </a:spcBef>
              <a:spcAft>
                <a:spcPts val="0"/>
              </a:spcAft>
              <a:buClr>
                <a:schemeClr val="dk1"/>
              </a:buClr>
              <a:buSzPct val="100000"/>
              <a:buChar char="•"/>
            </a:pPr>
            <a:r>
              <a:rPr lang="en" sz="2700">
                <a:solidFill>
                  <a:schemeClr val="dk1"/>
                </a:solidFill>
              </a:rPr>
              <a:t>End of Cold War</a:t>
            </a:r>
            <a:endParaRPr sz="2700">
              <a:solidFill>
                <a:schemeClr val="dk1"/>
              </a:solidFill>
            </a:endParaRPr>
          </a:p>
          <a:p>
            <a:pPr marL="457200" lvl="0" indent="-335787" algn="l" rtl="0">
              <a:lnSpc>
                <a:spcPct val="115000"/>
              </a:lnSpc>
              <a:spcBef>
                <a:spcPts val="0"/>
              </a:spcBef>
              <a:spcAft>
                <a:spcPts val="0"/>
              </a:spcAft>
              <a:buClr>
                <a:schemeClr val="dk1"/>
              </a:buClr>
              <a:buSzPct val="100000"/>
              <a:buChar char="•"/>
            </a:pPr>
            <a:r>
              <a:rPr lang="en" sz="2700">
                <a:solidFill>
                  <a:schemeClr val="dk1"/>
                </a:solidFill>
              </a:rPr>
              <a:t>Latchkey Kids</a:t>
            </a:r>
            <a:endParaRPr sz="2700">
              <a:solidFill>
                <a:schemeClr val="dk1"/>
              </a:solidFill>
            </a:endParaRPr>
          </a:p>
          <a:p>
            <a:pPr marL="457200" lvl="0" indent="-335787" algn="l" rtl="0">
              <a:lnSpc>
                <a:spcPct val="115000"/>
              </a:lnSpc>
              <a:spcBef>
                <a:spcPts val="0"/>
              </a:spcBef>
              <a:spcAft>
                <a:spcPts val="0"/>
              </a:spcAft>
              <a:buClr>
                <a:schemeClr val="dk1"/>
              </a:buClr>
              <a:buSzPct val="100000"/>
              <a:buChar char="•"/>
            </a:pPr>
            <a:r>
              <a:rPr lang="en" sz="2700">
                <a:solidFill>
                  <a:schemeClr val="dk1"/>
                </a:solidFill>
              </a:rPr>
              <a:t>First Generation to not do as well financially as their parents</a:t>
            </a:r>
            <a:endParaRPr sz="2700">
              <a:solidFill>
                <a:schemeClr val="dk1"/>
              </a:solidFill>
            </a:endParaRPr>
          </a:p>
          <a:p>
            <a:pPr marL="457200" lvl="0" indent="-335787" algn="l" rtl="0">
              <a:lnSpc>
                <a:spcPct val="115000"/>
              </a:lnSpc>
              <a:spcBef>
                <a:spcPts val="0"/>
              </a:spcBef>
              <a:spcAft>
                <a:spcPts val="0"/>
              </a:spcAft>
              <a:buClr>
                <a:schemeClr val="dk1"/>
              </a:buClr>
              <a:buSzPct val="100000"/>
              <a:buChar char="•"/>
            </a:pPr>
            <a:r>
              <a:rPr lang="en" sz="2700">
                <a:solidFill>
                  <a:schemeClr val="dk1"/>
                </a:solidFill>
              </a:rPr>
              <a:t>The tech Revolution</a:t>
            </a:r>
            <a:endParaRPr sz="2700">
              <a:solidFill>
                <a:schemeClr val="dk1"/>
              </a:solidFill>
            </a:endParaRPr>
          </a:p>
          <a:p>
            <a:pPr marL="457200" lvl="0" indent="-335787" algn="l" rtl="0">
              <a:lnSpc>
                <a:spcPct val="115000"/>
              </a:lnSpc>
              <a:spcBef>
                <a:spcPts val="0"/>
              </a:spcBef>
              <a:spcAft>
                <a:spcPts val="0"/>
              </a:spcAft>
              <a:buClr>
                <a:schemeClr val="dk1"/>
              </a:buClr>
              <a:buSzPct val="100000"/>
              <a:buChar char="•"/>
            </a:pPr>
            <a:r>
              <a:rPr lang="en" sz="2700">
                <a:solidFill>
                  <a:schemeClr val="dk1"/>
                </a:solidFill>
              </a:rPr>
              <a:t>War on Drugs</a:t>
            </a:r>
            <a:endParaRPr sz="2700">
              <a:solidFill>
                <a:schemeClr val="dk1"/>
              </a:solidFill>
            </a:endParaRPr>
          </a:p>
          <a:p>
            <a:pPr marL="457200" lvl="0" indent="-335787" algn="l" rtl="0">
              <a:lnSpc>
                <a:spcPct val="115000"/>
              </a:lnSpc>
              <a:spcBef>
                <a:spcPts val="0"/>
              </a:spcBef>
              <a:spcAft>
                <a:spcPts val="0"/>
              </a:spcAft>
              <a:buClr>
                <a:schemeClr val="dk1"/>
              </a:buClr>
              <a:buSzPct val="100000"/>
              <a:buChar char="•"/>
            </a:pPr>
            <a:r>
              <a:rPr lang="en" sz="2700">
                <a:solidFill>
                  <a:schemeClr val="dk1"/>
                </a:solidFill>
              </a:rPr>
              <a:t>Rise of the personal computer</a:t>
            </a:r>
            <a:endParaRPr sz="2700">
              <a:solidFill>
                <a:schemeClr val="dk1"/>
              </a:solidFill>
            </a:endParaRPr>
          </a:p>
          <a:p>
            <a:pPr marL="457200" lvl="0" indent="-335787" algn="l" rtl="0">
              <a:lnSpc>
                <a:spcPct val="115000"/>
              </a:lnSpc>
              <a:spcBef>
                <a:spcPts val="0"/>
              </a:spcBef>
              <a:spcAft>
                <a:spcPts val="0"/>
              </a:spcAft>
              <a:buClr>
                <a:schemeClr val="dk1"/>
              </a:buClr>
              <a:buSzPct val="100000"/>
              <a:buChar char="•"/>
            </a:pPr>
            <a:r>
              <a:rPr lang="en" sz="2700">
                <a:solidFill>
                  <a:schemeClr val="dk1"/>
                </a:solidFill>
              </a:rPr>
              <a:t>Will move 5 + times over the course of their career </a:t>
            </a:r>
            <a:endParaRPr sz="2700">
              <a:solidFill>
                <a:schemeClr val="dk1"/>
              </a:solidFill>
            </a:endParaRPr>
          </a:p>
        </p:txBody>
      </p:sp>
      <p:sp>
        <p:nvSpPr>
          <p:cNvPr id="534" name="Google Shape;534;p9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93"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540" name="Google Shape;540;p9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41" name="Google Shape;541;p93"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42" name="Google Shape;542;p93"/>
          <p:cNvSpPr txBox="1">
            <a:spLocks noGrp="1"/>
          </p:cNvSpPr>
          <p:nvPr>
            <p:ph type="body" idx="1"/>
          </p:nvPr>
        </p:nvSpPr>
        <p:spPr>
          <a:xfrm>
            <a:off x="671750" y="1432325"/>
            <a:ext cx="8015100" cy="2937600"/>
          </a:xfrm>
          <a:prstGeom prst="rect">
            <a:avLst/>
          </a:prstGeom>
          <a:noFill/>
          <a:ln>
            <a:noFill/>
          </a:ln>
        </p:spPr>
        <p:txBody>
          <a:bodyPr spcFirstLastPara="1" wrap="square" lIns="0" tIns="0" rIns="0" bIns="0" anchor="t" anchorCtr="0">
            <a:normAutofit fontScale="55000" lnSpcReduction="20000"/>
          </a:bodyPr>
          <a:lstStyle/>
          <a:p>
            <a:pPr marL="0" lvl="0" indent="0" algn="l" rtl="0">
              <a:lnSpc>
                <a:spcPct val="100000"/>
              </a:lnSpc>
              <a:spcBef>
                <a:spcPts val="0"/>
              </a:spcBef>
              <a:spcAft>
                <a:spcPts val="0"/>
              </a:spcAft>
              <a:buSzPct val="141953"/>
              <a:buNone/>
            </a:pPr>
            <a:endParaRPr sz="3074" b="1">
              <a:solidFill>
                <a:srgbClr val="C00000"/>
              </a:solidFill>
            </a:endParaRPr>
          </a:p>
          <a:p>
            <a:pPr marL="0" lvl="0" indent="0" algn="l" rtl="0">
              <a:lnSpc>
                <a:spcPct val="100000"/>
              </a:lnSpc>
              <a:spcBef>
                <a:spcPts val="0"/>
              </a:spcBef>
              <a:spcAft>
                <a:spcPts val="0"/>
              </a:spcAft>
              <a:buSzPct val="83116"/>
              <a:buNone/>
            </a:pPr>
            <a:r>
              <a:rPr lang="en" sz="5250" b="1">
                <a:solidFill>
                  <a:srgbClr val="C00000"/>
                </a:solidFill>
              </a:rPr>
              <a:t>Generation X: 1965-1980</a:t>
            </a:r>
            <a:endParaRPr sz="5250" b="1">
              <a:solidFill>
                <a:srgbClr val="C00000"/>
              </a:solidFill>
            </a:endParaRPr>
          </a:p>
          <a:p>
            <a:pPr marL="0" lvl="0" indent="0" algn="l" rtl="0">
              <a:lnSpc>
                <a:spcPct val="100000"/>
              </a:lnSpc>
              <a:spcBef>
                <a:spcPts val="0"/>
              </a:spcBef>
              <a:spcAft>
                <a:spcPts val="0"/>
              </a:spcAft>
              <a:buSzPct val="141953"/>
              <a:buNone/>
            </a:pPr>
            <a:endParaRPr sz="3074" b="1">
              <a:solidFill>
                <a:srgbClr val="C00000"/>
              </a:solidFill>
            </a:endParaRPr>
          </a:p>
          <a:p>
            <a:pPr marL="0" lvl="0" indent="0" algn="l" rtl="0">
              <a:lnSpc>
                <a:spcPct val="100000"/>
              </a:lnSpc>
              <a:spcBef>
                <a:spcPts val="0"/>
              </a:spcBef>
              <a:spcAft>
                <a:spcPts val="0"/>
              </a:spcAft>
              <a:buSzPct val="109090"/>
              <a:buNone/>
            </a:pPr>
            <a:r>
              <a:rPr lang="en" sz="4000">
                <a:solidFill>
                  <a:schemeClr val="dk1"/>
                </a:solidFill>
              </a:rPr>
              <a:t>Defining Characteristics</a:t>
            </a:r>
            <a:endParaRPr sz="4000">
              <a:solidFill>
                <a:schemeClr val="dk1"/>
              </a:solidFill>
            </a:endParaRPr>
          </a:p>
          <a:p>
            <a:pPr marL="0" lvl="0" indent="0" algn="l" rtl="0">
              <a:lnSpc>
                <a:spcPct val="100000"/>
              </a:lnSpc>
              <a:spcBef>
                <a:spcPts val="0"/>
              </a:spcBef>
              <a:spcAft>
                <a:spcPts val="0"/>
              </a:spcAft>
              <a:buSzPct val="109090"/>
              <a:buNone/>
            </a:pPr>
            <a:endParaRPr sz="4000">
              <a:solidFill>
                <a:schemeClr val="dk1"/>
              </a:solidFill>
            </a:endParaRPr>
          </a:p>
          <a:p>
            <a:pPr marL="457200" lvl="0" indent="-349250" algn="l" rtl="0">
              <a:lnSpc>
                <a:spcPct val="115000"/>
              </a:lnSpc>
              <a:spcBef>
                <a:spcPts val="0"/>
              </a:spcBef>
              <a:spcAft>
                <a:spcPts val="0"/>
              </a:spcAft>
              <a:buClr>
                <a:schemeClr val="dk1"/>
              </a:buClr>
              <a:buSzPct val="100000"/>
              <a:buFont typeface="Fira Sans"/>
              <a:buChar char="•"/>
            </a:pPr>
            <a:r>
              <a:rPr lang="en" sz="4000">
                <a:solidFill>
                  <a:schemeClr val="dk1"/>
                </a:solidFill>
              </a:rPr>
              <a:t>Experience tied to giving</a:t>
            </a:r>
            <a:endParaRPr sz="4000">
              <a:solidFill>
                <a:schemeClr val="dk1"/>
              </a:solidFill>
            </a:endParaRPr>
          </a:p>
          <a:p>
            <a:pPr marL="457200" lvl="0" indent="-349250" algn="l" rtl="0">
              <a:lnSpc>
                <a:spcPct val="115000"/>
              </a:lnSpc>
              <a:spcBef>
                <a:spcPts val="0"/>
              </a:spcBef>
              <a:spcAft>
                <a:spcPts val="0"/>
              </a:spcAft>
              <a:buClr>
                <a:schemeClr val="dk1"/>
              </a:buClr>
              <a:buSzPct val="100000"/>
              <a:buFont typeface="Fira Sans"/>
              <a:buChar char="•"/>
            </a:pPr>
            <a:r>
              <a:rPr lang="en" sz="4000">
                <a:solidFill>
                  <a:schemeClr val="dk1"/>
                </a:solidFill>
              </a:rPr>
              <a:t>Wish to “experience” church, though may not attend regularly</a:t>
            </a:r>
            <a:endParaRPr sz="4000">
              <a:solidFill>
                <a:schemeClr val="dk1"/>
              </a:solidFill>
            </a:endParaRPr>
          </a:p>
          <a:p>
            <a:pPr marL="457200" lvl="0" indent="-349250" algn="l" rtl="0">
              <a:lnSpc>
                <a:spcPct val="115000"/>
              </a:lnSpc>
              <a:spcBef>
                <a:spcPts val="0"/>
              </a:spcBef>
              <a:spcAft>
                <a:spcPts val="0"/>
              </a:spcAft>
              <a:buClr>
                <a:schemeClr val="dk1"/>
              </a:buClr>
              <a:buSzPct val="100000"/>
              <a:buFont typeface="Fira Sans"/>
              <a:buChar char="•"/>
            </a:pPr>
            <a:r>
              <a:rPr lang="en" sz="4000">
                <a:solidFill>
                  <a:schemeClr val="dk1"/>
                </a:solidFill>
              </a:rPr>
              <a:t>Experience is tied to relationship, giving is supported when leaders are seen rather than institutions</a:t>
            </a:r>
            <a:endParaRPr sz="4000">
              <a:solidFill>
                <a:schemeClr val="dk1"/>
              </a:solidFill>
            </a:endParaRPr>
          </a:p>
          <a:p>
            <a:pPr marL="914400" lvl="0" indent="0" algn="l" rtl="0">
              <a:lnSpc>
                <a:spcPct val="100000"/>
              </a:lnSpc>
              <a:spcBef>
                <a:spcPts val="0"/>
              </a:spcBef>
              <a:spcAft>
                <a:spcPts val="0"/>
              </a:spcAft>
              <a:buSzPct val="174545"/>
              <a:buNone/>
            </a:pPr>
            <a:endParaRPr sz="2500">
              <a:solidFill>
                <a:schemeClr val="dk1"/>
              </a:solidFill>
            </a:endParaRPr>
          </a:p>
          <a:p>
            <a:pPr marL="0" lvl="0" indent="0" algn="l" rtl="0">
              <a:lnSpc>
                <a:spcPct val="100000"/>
              </a:lnSpc>
              <a:spcBef>
                <a:spcPts val="0"/>
              </a:spcBef>
              <a:spcAft>
                <a:spcPts val="0"/>
              </a:spcAft>
              <a:buSzPct val="174545"/>
              <a:buNone/>
            </a:pPr>
            <a:endParaRPr sz="2500">
              <a:solidFill>
                <a:schemeClr val="dk1"/>
              </a:solidFill>
            </a:endParaRPr>
          </a:p>
          <a:p>
            <a:pPr marL="0" lvl="0" indent="0" algn="l" rtl="0">
              <a:lnSpc>
                <a:spcPct val="100000"/>
              </a:lnSpc>
              <a:spcBef>
                <a:spcPts val="0"/>
              </a:spcBef>
              <a:spcAft>
                <a:spcPts val="0"/>
              </a:spcAft>
              <a:buSzPct val="174545"/>
              <a:buNone/>
            </a:pPr>
            <a:endParaRPr sz="2500">
              <a:solidFill>
                <a:schemeClr val="dk1"/>
              </a:solidFill>
            </a:endParaRPr>
          </a:p>
        </p:txBody>
      </p:sp>
      <p:sp>
        <p:nvSpPr>
          <p:cNvPr id="543" name="Google Shape;543;p9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94"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549" name="Google Shape;549;p94"/>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50" name="Google Shape;550;p94" descr="Shape 714"/>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51" name="Google Shape;551;p94"/>
          <p:cNvSpPr txBox="1">
            <a:spLocks noGrp="1"/>
          </p:cNvSpPr>
          <p:nvPr>
            <p:ph type="body" idx="1"/>
          </p:nvPr>
        </p:nvSpPr>
        <p:spPr>
          <a:xfrm>
            <a:off x="457204" y="1853750"/>
            <a:ext cx="8299500" cy="27408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703"/>
              <a:buNone/>
            </a:pPr>
            <a:r>
              <a:rPr lang="en" b="1">
                <a:solidFill>
                  <a:srgbClr val="C00000"/>
                </a:solidFill>
              </a:rPr>
              <a:t>Generation X: 1965-1980</a:t>
            </a:r>
            <a:br>
              <a:rPr lang="en" sz="1800">
                <a:solidFill>
                  <a:srgbClr val="000000"/>
                </a:solidFill>
                <a:latin typeface="Fira Sans"/>
                <a:ea typeface="Fira Sans"/>
                <a:cs typeface="Fira Sans"/>
                <a:sym typeface="Fira Sans"/>
              </a:rPr>
            </a:br>
            <a:endParaRPr sz="1000"/>
          </a:p>
          <a:p>
            <a:pPr marL="0" lvl="0" indent="0" algn="l" rtl="0">
              <a:lnSpc>
                <a:spcPct val="100000"/>
              </a:lnSpc>
              <a:spcBef>
                <a:spcPts val="0"/>
              </a:spcBef>
              <a:spcAft>
                <a:spcPts val="0"/>
              </a:spcAft>
              <a:buSzPts val="2400"/>
              <a:buNone/>
            </a:pPr>
            <a:r>
              <a:rPr lang="en" sz="1800" b="1">
                <a:latin typeface="Calibri"/>
                <a:ea typeface="Calibri"/>
                <a:cs typeface="Calibri"/>
                <a:sym typeface="Calibri"/>
              </a:rPr>
              <a:t>MESSAGE:</a:t>
            </a:r>
            <a:r>
              <a:rPr lang="en" b="0"/>
              <a:t> </a:t>
            </a:r>
            <a:r>
              <a:rPr lang="en" sz="1900" b="0"/>
              <a:t>We are a people/community who care about each other. Put individuals in front of ministries/institutions.</a:t>
            </a:r>
            <a:endParaRPr sz="1900" b="0"/>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 sz="1800" b="1">
                <a:latin typeface="Calibri"/>
                <a:ea typeface="Calibri"/>
                <a:cs typeface="Calibri"/>
                <a:sym typeface="Calibri"/>
              </a:rPr>
              <a:t>STRATEGY:</a:t>
            </a:r>
            <a:r>
              <a:rPr lang="en" b="0"/>
              <a:t> </a:t>
            </a:r>
            <a:r>
              <a:rPr lang="en" sz="1900" b="0"/>
              <a:t>Year-round thinking on giving. Don’t just focus on the fall. </a:t>
            </a:r>
            <a:r>
              <a:rPr lang="en" sz="1900"/>
              <a:t>Focus on peer-to-peer experience.</a:t>
            </a:r>
            <a:endParaRPr sz="1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95"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557" name="Google Shape;557;p95"/>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58" name="Google Shape;558;p95"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59" name="Google Shape;559;p95"/>
          <p:cNvSpPr txBox="1">
            <a:spLocks noGrp="1"/>
          </p:cNvSpPr>
          <p:nvPr>
            <p:ph type="body" idx="1"/>
          </p:nvPr>
        </p:nvSpPr>
        <p:spPr>
          <a:xfrm>
            <a:off x="457200" y="1367075"/>
            <a:ext cx="7006500" cy="2937600"/>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100000"/>
              </a:lnSpc>
              <a:spcBef>
                <a:spcPts val="0"/>
              </a:spcBef>
              <a:spcAft>
                <a:spcPts val="0"/>
              </a:spcAft>
              <a:buSzPct val="123870"/>
              <a:buNone/>
            </a:pPr>
            <a:endParaRPr sz="2500" b="1">
              <a:solidFill>
                <a:srgbClr val="C00000"/>
              </a:solidFill>
            </a:endParaRPr>
          </a:p>
          <a:p>
            <a:pPr marL="0" lvl="0" indent="0" algn="l" rtl="0">
              <a:lnSpc>
                <a:spcPct val="100000"/>
              </a:lnSpc>
              <a:spcBef>
                <a:spcPts val="0"/>
              </a:spcBef>
              <a:spcAft>
                <a:spcPts val="0"/>
              </a:spcAft>
              <a:buSzPct val="87233"/>
              <a:buNone/>
            </a:pPr>
            <a:r>
              <a:rPr lang="en" sz="3550" b="1">
                <a:solidFill>
                  <a:srgbClr val="C00000"/>
                </a:solidFill>
              </a:rPr>
              <a:t>Generation X: 1965-1980</a:t>
            </a:r>
            <a:endParaRPr sz="3550" b="1">
              <a:solidFill>
                <a:srgbClr val="C00000"/>
              </a:solidFill>
            </a:endParaRPr>
          </a:p>
          <a:p>
            <a:pPr marL="0" lvl="0" indent="0" algn="l" rtl="0">
              <a:lnSpc>
                <a:spcPct val="100000"/>
              </a:lnSpc>
              <a:spcBef>
                <a:spcPts val="0"/>
              </a:spcBef>
              <a:spcAft>
                <a:spcPts val="0"/>
              </a:spcAft>
              <a:buSzPct val="123870"/>
              <a:buNone/>
            </a:pPr>
            <a:endParaRPr sz="2500" b="1">
              <a:solidFill>
                <a:srgbClr val="C00000"/>
              </a:solidFill>
            </a:endParaRPr>
          </a:p>
          <a:p>
            <a:pPr marL="0" lvl="0" indent="0" algn="l" rtl="0">
              <a:lnSpc>
                <a:spcPct val="100000"/>
              </a:lnSpc>
              <a:spcBef>
                <a:spcPts val="0"/>
              </a:spcBef>
              <a:spcAft>
                <a:spcPts val="0"/>
              </a:spcAft>
              <a:buSzPct val="114695"/>
              <a:buNone/>
            </a:pPr>
            <a:r>
              <a:rPr lang="en" sz="2700">
                <a:solidFill>
                  <a:schemeClr val="dk1"/>
                </a:solidFill>
              </a:rPr>
              <a:t>If your church or institution has a significant number, you may hear the language of giving of </a:t>
            </a:r>
            <a:endParaRPr sz="2700">
              <a:solidFill>
                <a:schemeClr val="dk1"/>
              </a:solidFill>
            </a:endParaRPr>
          </a:p>
          <a:p>
            <a:pPr marL="0" lvl="0" indent="0" algn="l" rtl="0">
              <a:lnSpc>
                <a:spcPct val="100000"/>
              </a:lnSpc>
              <a:spcBef>
                <a:spcPts val="0"/>
              </a:spcBef>
              <a:spcAft>
                <a:spcPts val="0"/>
              </a:spcAft>
              <a:buSzPct val="114695"/>
              <a:buNone/>
            </a:pPr>
            <a:endParaRPr sz="2700">
              <a:solidFill>
                <a:schemeClr val="dk1"/>
              </a:solidFill>
            </a:endParaRPr>
          </a:p>
          <a:p>
            <a:pPr marL="0" lvl="0" indent="0" algn="l" rtl="0">
              <a:lnSpc>
                <a:spcPct val="100000"/>
              </a:lnSpc>
              <a:spcBef>
                <a:spcPts val="0"/>
              </a:spcBef>
              <a:spcAft>
                <a:spcPts val="0"/>
              </a:spcAft>
              <a:buSzPct val="114695"/>
              <a:buNone/>
            </a:pPr>
            <a:r>
              <a:rPr lang="en" sz="2700">
                <a:solidFill>
                  <a:schemeClr val="dk1"/>
                </a:solidFill>
              </a:rPr>
              <a:t>“We give because we know ____uses these to make an impact” or</a:t>
            </a:r>
            <a:endParaRPr sz="2700">
              <a:solidFill>
                <a:schemeClr val="dk1"/>
              </a:solidFill>
            </a:endParaRPr>
          </a:p>
          <a:p>
            <a:pPr marL="0" lvl="0" indent="0" algn="l" rtl="0">
              <a:lnSpc>
                <a:spcPct val="100000"/>
              </a:lnSpc>
              <a:spcBef>
                <a:spcPts val="0"/>
              </a:spcBef>
              <a:spcAft>
                <a:spcPts val="0"/>
              </a:spcAft>
              <a:buSzPct val="114695"/>
              <a:buNone/>
            </a:pPr>
            <a:r>
              <a:rPr lang="en" sz="2700">
                <a:solidFill>
                  <a:schemeClr val="dk1"/>
                </a:solidFill>
              </a:rPr>
              <a:t>“We give as we’ve experienced the power of God’s love and want others to know it” or </a:t>
            </a:r>
            <a:endParaRPr sz="2700">
              <a:solidFill>
                <a:schemeClr val="dk1"/>
              </a:solidFill>
            </a:endParaRPr>
          </a:p>
          <a:p>
            <a:pPr marL="0" lvl="0" indent="0" algn="l" rtl="0">
              <a:lnSpc>
                <a:spcPct val="100000"/>
              </a:lnSpc>
              <a:spcBef>
                <a:spcPts val="0"/>
              </a:spcBef>
              <a:spcAft>
                <a:spcPts val="0"/>
              </a:spcAft>
              <a:buSzPct val="114695"/>
              <a:buNone/>
            </a:pPr>
            <a:r>
              <a:rPr lang="en" sz="2700">
                <a:solidFill>
                  <a:schemeClr val="dk1"/>
                </a:solidFill>
              </a:rPr>
              <a:t>“We give to tell us who we are together.”</a:t>
            </a:r>
            <a:endParaRPr sz="2700">
              <a:solidFill>
                <a:schemeClr val="dk1"/>
              </a:solidFill>
            </a:endParaRPr>
          </a:p>
          <a:p>
            <a:pPr marL="0" lvl="0" indent="0" algn="l" rtl="0">
              <a:lnSpc>
                <a:spcPct val="100000"/>
              </a:lnSpc>
              <a:spcBef>
                <a:spcPts val="0"/>
              </a:spcBef>
              <a:spcAft>
                <a:spcPts val="0"/>
              </a:spcAft>
              <a:buSzPct val="123870"/>
              <a:buNone/>
            </a:pPr>
            <a:endParaRPr sz="2500">
              <a:solidFill>
                <a:schemeClr val="dk1"/>
              </a:solidFill>
            </a:endParaRPr>
          </a:p>
          <a:p>
            <a:pPr marL="0" lvl="0" indent="0" algn="l" rtl="0">
              <a:lnSpc>
                <a:spcPct val="100000"/>
              </a:lnSpc>
              <a:spcBef>
                <a:spcPts val="0"/>
              </a:spcBef>
              <a:spcAft>
                <a:spcPts val="0"/>
              </a:spcAft>
              <a:buSzPct val="123870"/>
              <a:buNone/>
            </a:pPr>
            <a:endParaRPr sz="2500">
              <a:solidFill>
                <a:schemeClr val="dk1"/>
              </a:solidFill>
            </a:endParaRPr>
          </a:p>
        </p:txBody>
      </p:sp>
      <p:sp>
        <p:nvSpPr>
          <p:cNvPr id="560" name="Google Shape;560;p9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96"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566" name="Google Shape;566;p96"/>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67" name="Google Shape;567;p96" descr="Shape 724"/>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68" name="Google Shape;568;p96"/>
          <p:cNvSpPr txBox="1">
            <a:spLocks noGrp="1"/>
          </p:cNvSpPr>
          <p:nvPr>
            <p:ph type="body" idx="1"/>
          </p:nvPr>
        </p:nvSpPr>
        <p:spPr>
          <a:xfrm>
            <a:off x="527184" y="1657069"/>
            <a:ext cx="8229604" cy="29375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200"/>
              <a:buNone/>
            </a:pPr>
            <a:r>
              <a:rPr lang="en" sz="2200"/>
              <a:t>How would your invitation to a Generation X potential donor look different from that of a Baby Boomer?</a:t>
            </a:r>
            <a:endParaRPr/>
          </a:p>
        </p:txBody>
      </p:sp>
      <p:sp>
        <p:nvSpPr>
          <p:cNvPr id="569" name="Google Shape;569;p9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97"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575" name="Google Shape;575;p9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76" name="Google Shape;576;p97"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77" name="Google Shape;577;p97"/>
          <p:cNvSpPr txBox="1">
            <a:spLocks noGrp="1"/>
          </p:cNvSpPr>
          <p:nvPr>
            <p:ph type="body" idx="1"/>
          </p:nvPr>
        </p:nvSpPr>
        <p:spPr>
          <a:xfrm>
            <a:off x="532525" y="1432325"/>
            <a:ext cx="6865800" cy="2937600"/>
          </a:xfrm>
          <a:prstGeom prst="rect">
            <a:avLst/>
          </a:prstGeom>
          <a:noFill/>
          <a:ln>
            <a:noFill/>
          </a:ln>
        </p:spPr>
        <p:txBody>
          <a:bodyPr spcFirstLastPara="1" wrap="square" lIns="0" tIns="0" rIns="0" bIns="0" anchor="t" anchorCtr="0">
            <a:normAutofit fontScale="55000" lnSpcReduction="20000"/>
          </a:bodyPr>
          <a:lstStyle/>
          <a:p>
            <a:pPr marL="0" lvl="0" indent="0" algn="l" rtl="0">
              <a:lnSpc>
                <a:spcPct val="100000"/>
              </a:lnSpc>
              <a:spcBef>
                <a:spcPts val="0"/>
              </a:spcBef>
              <a:spcAft>
                <a:spcPts val="0"/>
              </a:spcAft>
              <a:buSzPct val="141953"/>
              <a:buNone/>
            </a:pPr>
            <a:endParaRPr sz="3074" b="1">
              <a:solidFill>
                <a:srgbClr val="C00000"/>
              </a:solidFill>
            </a:endParaRPr>
          </a:p>
          <a:p>
            <a:pPr marL="0" lvl="0" indent="0" algn="l" rtl="0">
              <a:lnSpc>
                <a:spcPct val="100000"/>
              </a:lnSpc>
              <a:spcBef>
                <a:spcPts val="0"/>
              </a:spcBef>
              <a:spcAft>
                <a:spcPts val="0"/>
              </a:spcAft>
              <a:buSzPct val="109090"/>
              <a:buNone/>
            </a:pPr>
            <a:r>
              <a:rPr lang="en" sz="4000" b="1">
                <a:solidFill>
                  <a:srgbClr val="C00000"/>
                </a:solidFill>
              </a:rPr>
              <a:t>Millennial Generation: 1980-1996</a:t>
            </a:r>
            <a:endParaRPr sz="4000" b="1">
              <a:solidFill>
                <a:srgbClr val="C00000"/>
              </a:solidFill>
            </a:endParaRPr>
          </a:p>
          <a:p>
            <a:pPr marL="0" lvl="0" indent="0" algn="l" rtl="0">
              <a:lnSpc>
                <a:spcPct val="100000"/>
              </a:lnSpc>
              <a:spcBef>
                <a:spcPts val="0"/>
              </a:spcBef>
              <a:spcAft>
                <a:spcPts val="0"/>
              </a:spcAft>
              <a:buSzPct val="141953"/>
              <a:buNone/>
            </a:pPr>
            <a:endParaRPr sz="3074" b="1">
              <a:solidFill>
                <a:srgbClr val="C00000"/>
              </a:solidFill>
            </a:endParaRPr>
          </a:p>
          <a:p>
            <a:pPr marL="0" lvl="0" indent="0" algn="l" rtl="0">
              <a:lnSpc>
                <a:spcPct val="115000"/>
              </a:lnSpc>
              <a:spcBef>
                <a:spcPts val="0"/>
              </a:spcBef>
              <a:spcAft>
                <a:spcPts val="0"/>
              </a:spcAft>
              <a:buSzPct val="141953"/>
              <a:buNone/>
            </a:pPr>
            <a:r>
              <a:rPr lang="en" sz="3074">
                <a:solidFill>
                  <a:schemeClr val="dk1"/>
                </a:solidFill>
              </a:rPr>
              <a:t>Defining Cultural Moments:</a:t>
            </a:r>
            <a:endParaRPr sz="3074">
              <a:solidFill>
                <a:schemeClr val="dk1"/>
              </a:solidFill>
            </a:endParaRPr>
          </a:p>
          <a:p>
            <a:pPr marL="457200" lvl="0" indent="-336009" algn="l" rtl="0">
              <a:lnSpc>
                <a:spcPct val="115000"/>
              </a:lnSpc>
              <a:spcBef>
                <a:spcPts val="0"/>
              </a:spcBef>
              <a:spcAft>
                <a:spcPts val="0"/>
              </a:spcAft>
              <a:buClr>
                <a:schemeClr val="dk1"/>
              </a:buClr>
              <a:buSzPct val="100000"/>
              <a:buChar char="•"/>
            </a:pPr>
            <a:r>
              <a:rPr lang="en" sz="3074">
                <a:solidFill>
                  <a:schemeClr val="dk1"/>
                </a:solidFill>
              </a:rPr>
              <a:t>9/11</a:t>
            </a:r>
            <a:endParaRPr sz="3074">
              <a:solidFill>
                <a:schemeClr val="dk1"/>
              </a:solidFill>
            </a:endParaRPr>
          </a:p>
          <a:p>
            <a:pPr marL="457200" lvl="0" indent="-336009" algn="l" rtl="0">
              <a:lnSpc>
                <a:spcPct val="115000"/>
              </a:lnSpc>
              <a:spcBef>
                <a:spcPts val="0"/>
              </a:spcBef>
              <a:spcAft>
                <a:spcPts val="0"/>
              </a:spcAft>
              <a:buClr>
                <a:schemeClr val="dk1"/>
              </a:buClr>
              <a:buSzPct val="100000"/>
              <a:buChar char="•"/>
            </a:pPr>
            <a:r>
              <a:rPr lang="en" sz="3074">
                <a:solidFill>
                  <a:schemeClr val="dk1"/>
                </a:solidFill>
              </a:rPr>
              <a:t>Stock market crash of 2008</a:t>
            </a:r>
            <a:endParaRPr sz="3074">
              <a:solidFill>
                <a:schemeClr val="dk1"/>
              </a:solidFill>
            </a:endParaRPr>
          </a:p>
          <a:p>
            <a:pPr marL="457200" lvl="0" indent="-336009" algn="l" rtl="0">
              <a:lnSpc>
                <a:spcPct val="115000"/>
              </a:lnSpc>
              <a:spcBef>
                <a:spcPts val="0"/>
              </a:spcBef>
              <a:spcAft>
                <a:spcPts val="0"/>
              </a:spcAft>
              <a:buClr>
                <a:schemeClr val="dk1"/>
              </a:buClr>
              <a:buSzPct val="100000"/>
              <a:buChar char="•"/>
            </a:pPr>
            <a:r>
              <a:rPr lang="en" sz="3074">
                <a:solidFill>
                  <a:schemeClr val="dk1"/>
                </a:solidFill>
              </a:rPr>
              <a:t>War in Afghanistan and Iraq</a:t>
            </a:r>
            <a:endParaRPr sz="3074">
              <a:solidFill>
                <a:schemeClr val="dk1"/>
              </a:solidFill>
            </a:endParaRPr>
          </a:p>
          <a:p>
            <a:pPr marL="457200" lvl="0" indent="-336009" algn="l" rtl="0">
              <a:lnSpc>
                <a:spcPct val="115000"/>
              </a:lnSpc>
              <a:spcBef>
                <a:spcPts val="0"/>
              </a:spcBef>
              <a:spcAft>
                <a:spcPts val="0"/>
              </a:spcAft>
              <a:buClr>
                <a:schemeClr val="dk1"/>
              </a:buClr>
              <a:buSzPct val="100000"/>
              <a:buChar char="•"/>
            </a:pPr>
            <a:r>
              <a:rPr lang="en" sz="3074">
                <a:solidFill>
                  <a:schemeClr val="dk1"/>
                </a:solidFill>
              </a:rPr>
              <a:t>Obama Election</a:t>
            </a:r>
            <a:endParaRPr sz="3074">
              <a:solidFill>
                <a:schemeClr val="dk1"/>
              </a:solidFill>
            </a:endParaRPr>
          </a:p>
          <a:p>
            <a:pPr marL="457200" lvl="0" indent="-336009" algn="l" rtl="0">
              <a:lnSpc>
                <a:spcPct val="115000"/>
              </a:lnSpc>
              <a:spcBef>
                <a:spcPts val="0"/>
              </a:spcBef>
              <a:spcAft>
                <a:spcPts val="0"/>
              </a:spcAft>
              <a:buClr>
                <a:schemeClr val="dk1"/>
              </a:buClr>
              <a:buSzPct val="100000"/>
              <a:buChar char="•"/>
            </a:pPr>
            <a:r>
              <a:rPr lang="en" sz="3074">
                <a:solidFill>
                  <a:schemeClr val="dk1"/>
                </a:solidFill>
              </a:rPr>
              <a:t>Murders of Michael Brown, George Floyd, and so many other people of color by those in positions of authority</a:t>
            </a:r>
            <a:endParaRPr sz="3074">
              <a:solidFill>
                <a:schemeClr val="dk1"/>
              </a:solidFill>
            </a:endParaRPr>
          </a:p>
          <a:p>
            <a:pPr marL="457200" lvl="0" indent="-336009" algn="l" rtl="0">
              <a:lnSpc>
                <a:spcPct val="115000"/>
              </a:lnSpc>
              <a:spcBef>
                <a:spcPts val="0"/>
              </a:spcBef>
              <a:spcAft>
                <a:spcPts val="0"/>
              </a:spcAft>
              <a:buClr>
                <a:schemeClr val="dk1"/>
              </a:buClr>
              <a:buSzPct val="100000"/>
              <a:buChar char="•"/>
            </a:pPr>
            <a:r>
              <a:rPr lang="en" sz="3074">
                <a:solidFill>
                  <a:schemeClr val="dk1"/>
                </a:solidFill>
              </a:rPr>
              <a:t>First Generation of “scheduled” children</a:t>
            </a:r>
            <a:endParaRPr sz="2500">
              <a:solidFill>
                <a:schemeClr val="dk1"/>
              </a:solidFill>
            </a:endParaRPr>
          </a:p>
        </p:txBody>
      </p:sp>
      <p:sp>
        <p:nvSpPr>
          <p:cNvPr id="578" name="Google Shape;578;p9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98"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584" name="Google Shape;584;p9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85" name="Google Shape;585;p98"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86" name="Google Shape;586;p98"/>
          <p:cNvSpPr txBox="1">
            <a:spLocks noGrp="1"/>
          </p:cNvSpPr>
          <p:nvPr>
            <p:ph type="body" idx="1"/>
          </p:nvPr>
        </p:nvSpPr>
        <p:spPr>
          <a:xfrm>
            <a:off x="457200" y="1665163"/>
            <a:ext cx="6941100" cy="2704800"/>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0"/>
              </a:spcBef>
              <a:spcAft>
                <a:spcPts val="0"/>
              </a:spcAft>
              <a:buSzPts val="2400"/>
              <a:buNone/>
            </a:pPr>
            <a:r>
              <a:rPr lang="en" sz="2956" b="1">
                <a:solidFill>
                  <a:srgbClr val="C00000"/>
                </a:solidFill>
              </a:rPr>
              <a:t>Millennial Generation: 1980-1996</a:t>
            </a:r>
            <a:endParaRPr sz="3074" b="1">
              <a:solidFill>
                <a:srgbClr val="C00000"/>
              </a:solidFill>
            </a:endParaRPr>
          </a:p>
          <a:p>
            <a:pPr marL="0" lvl="0" indent="0" algn="l" rtl="0">
              <a:lnSpc>
                <a:spcPct val="115000"/>
              </a:lnSpc>
              <a:spcBef>
                <a:spcPts val="0"/>
              </a:spcBef>
              <a:spcAft>
                <a:spcPts val="0"/>
              </a:spcAft>
              <a:buSzPts val="2400"/>
              <a:buNone/>
            </a:pPr>
            <a:br>
              <a:rPr lang="en" sz="1940">
                <a:solidFill>
                  <a:schemeClr val="dk1"/>
                </a:solidFill>
              </a:rPr>
            </a:br>
            <a:r>
              <a:rPr lang="en" sz="1940">
                <a:solidFill>
                  <a:schemeClr val="dk1"/>
                </a:solidFill>
              </a:rPr>
              <a:t>Defining Characteristics :</a:t>
            </a:r>
            <a:endParaRPr sz="1940">
              <a:solidFill>
                <a:schemeClr val="dk1"/>
              </a:solidFill>
            </a:endParaRPr>
          </a:p>
          <a:p>
            <a:pPr marL="457200" lvl="0" indent="-351814" algn="l" rtl="0">
              <a:lnSpc>
                <a:spcPct val="115000"/>
              </a:lnSpc>
              <a:spcBef>
                <a:spcPts val="0"/>
              </a:spcBef>
              <a:spcAft>
                <a:spcPts val="0"/>
              </a:spcAft>
              <a:buClr>
                <a:schemeClr val="dk1"/>
              </a:buClr>
              <a:buSzPts val="1940"/>
              <a:buChar char="•"/>
            </a:pPr>
            <a:r>
              <a:rPr lang="en" sz="1940">
                <a:solidFill>
                  <a:schemeClr val="dk1"/>
                </a:solidFill>
              </a:rPr>
              <a:t>Pew points to similar characteristics as silent generation</a:t>
            </a:r>
            <a:endParaRPr sz="1940">
              <a:solidFill>
                <a:schemeClr val="dk1"/>
              </a:solidFill>
            </a:endParaRPr>
          </a:p>
          <a:p>
            <a:pPr marL="457200" lvl="0" indent="-351814" algn="l" rtl="0">
              <a:lnSpc>
                <a:spcPct val="115000"/>
              </a:lnSpc>
              <a:spcBef>
                <a:spcPts val="0"/>
              </a:spcBef>
              <a:spcAft>
                <a:spcPts val="0"/>
              </a:spcAft>
              <a:buClr>
                <a:schemeClr val="dk1"/>
              </a:buClr>
              <a:buSzPts val="1940"/>
              <a:buChar char="•"/>
            </a:pPr>
            <a:r>
              <a:rPr lang="en" sz="1940">
                <a:solidFill>
                  <a:schemeClr val="dk1"/>
                </a:solidFill>
              </a:rPr>
              <a:t>Mentor relationships important with giving</a:t>
            </a:r>
            <a:endParaRPr sz="1940">
              <a:solidFill>
                <a:schemeClr val="dk1"/>
              </a:solidFill>
            </a:endParaRPr>
          </a:p>
          <a:p>
            <a:pPr marL="457200" lvl="0" indent="-351814" algn="l" rtl="0">
              <a:lnSpc>
                <a:spcPct val="115000"/>
              </a:lnSpc>
              <a:spcBef>
                <a:spcPts val="0"/>
              </a:spcBef>
              <a:spcAft>
                <a:spcPts val="0"/>
              </a:spcAft>
              <a:buClr>
                <a:schemeClr val="dk1"/>
              </a:buClr>
              <a:buSzPts val="1940"/>
              <a:buChar char="•"/>
            </a:pPr>
            <a:r>
              <a:rPr lang="en" sz="1940">
                <a:solidFill>
                  <a:schemeClr val="dk1"/>
                </a:solidFill>
              </a:rPr>
              <a:t>Authority/experts shift the level of trust </a:t>
            </a:r>
            <a:endParaRPr sz="1940">
              <a:solidFill>
                <a:schemeClr val="dk1"/>
              </a:solidFill>
            </a:endParaRPr>
          </a:p>
          <a:p>
            <a:pPr marL="457200" lvl="0" indent="-351814" algn="l" rtl="0">
              <a:lnSpc>
                <a:spcPct val="115000"/>
              </a:lnSpc>
              <a:spcBef>
                <a:spcPts val="0"/>
              </a:spcBef>
              <a:spcAft>
                <a:spcPts val="0"/>
              </a:spcAft>
              <a:buClr>
                <a:schemeClr val="dk1"/>
              </a:buClr>
              <a:buSzPts val="1940"/>
              <a:buChar char="•"/>
            </a:pPr>
            <a:r>
              <a:rPr lang="en" sz="1940">
                <a:solidFill>
                  <a:schemeClr val="dk1"/>
                </a:solidFill>
              </a:rPr>
              <a:t>Want to feel their gifts matter rather than used wisely or encounter a bad experience</a:t>
            </a:r>
            <a:endParaRPr sz="2500">
              <a:solidFill>
                <a:schemeClr val="dk1"/>
              </a:solidFill>
            </a:endParaRPr>
          </a:p>
        </p:txBody>
      </p:sp>
      <p:sp>
        <p:nvSpPr>
          <p:cNvPr id="587" name="Google Shape;587;p9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99"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593" name="Google Shape;593;p99"/>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594" name="Google Shape;594;p99" descr="Shape 76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95" name="Google Shape;595;p99"/>
          <p:cNvSpPr txBox="1">
            <a:spLocks noGrp="1"/>
          </p:cNvSpPr>
          <p:nvPr>
            <p:ph type="body" idx="1"/>
          </p:nvPr>
        </p:nvSpPr>
        <p:spPr>
          <a:xfrm>
            <a:off x="365525" y="1629000"/>
            <a:ext cx="8391300" cy="277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en" sz="1900" b="1">
                <a:solidFill>
                  <a:schemeClr val="dk1"/>
                </a:solidFill>
                <a:latin typeface="Calibri"/>
                <a:ea typeface="Calibri"/>
                <a:cs typeface="Calibri"/>
                <a:sym typeface="Calibri"/>
              </a:rPr>
              <a:t>MESSAGE: </a:t>
            </a:r>
            <a:r>
              <a:rPr lang="en" sz="1900">
                <a:solidFill>
                  <a:srgbClr val="000000"/>
                </a:solidFill>
              </a:rPr>
              <a:t>Your giving matters and </a:t>
            </a:r>
            <a:r>
              <a:rPr lang="en" sz="1900"/>
              <a:t>will make an impact. Now, how do we get to know you?</a:t>
            </a:r>
            <a:endParaRPr sz="1900"/>
          </a:p>
          <a:p>
            <a:pPr marL="0" lvl="0" indent="0" algn="l" rtl="0">
              <a:lnSpc>
                <a:spcPct val="100000"/>
              </a:lnSpc>
              <a:spcBef>
                <a:spcPts val="0"/>
              </a:spcBef>
              <a:spcAft>
                <a:spcPts val="0"/>
              </a:spcAft>
              <a:buSzPts val="2400"/>
              <a:buNone/>
            </a:pPr>
            <a:endParaRPr sz="1900" b="1">
              <a:latin typeface="Calibri"/>
              <a:ea typeface="Calibri"/>
              <a:cs typeface="Calibri"/>
              <a:sym typeface="Calibri"/>
            </a:endParaRPr>
          </a:p>
          <a:p>
            <a:pPr marL="0" lvl="0" indent="0" algn="l" rtl="0">
              <a:lnSpc>
                <a:spcPct val="100000"/>
              </a:lnSpc>
              <a:spcBef>
                <a:spcPts val="0"/>
              </a:spcBef>
              <a:spcAft>
                <a:spcPts val="0"/>
              </a:spcAft>
              <a:buSzPts val="2400"/>
              <a:buNone/>
            </a:pPr>
            <a:r>
              <a:rPr lang="en" sz="1900" b="1">
                <a:latin typeface="Calibri"/>
                <a:ea typeface="Calibri"/>
                <a:cs typeface="Calibri"/>
                <a:sym typeface="Calibri"/>
              </a:rPr>
              <a:t>STRATEGY: </a:t>
            </a:r>
            <a:endParaRPr sz="1900"/>
          </a:p>
          <a:p>
            <a:pPr marL="505325" lvl="1" indent="-213225" algn="l" rtl="0">
              <a:lnSpc>
                <a:spcPct val="100000"/>
              </a:lnSpc>
              <a:spcBef>
                <a:spcPts val="0"/>
              </a:spcBef>
              <a:spcAft>
                <a:spcPts val="0"/>
              </a:spcAft>
              <a:buSzPts val="1900"/>
              <a:buChar char="•"/>
            </a:pPr>
            <a:r>
              <a:rPr lang="en" sz="1900">
                <a:latin typeface="Calibri"/>
                <a:ea typeface="Calibri"/>
                <a:cs typeface="Calibri"/>
                <a:sym typeface="Calibri"/>
              </a:rPr>
              <a:t>Immediate gratification of giving.</a:t>
            </a:r>
            <a:endParaRPr sz="1900"/>
          </a:p>
          <a:p>
            <a:pPr marL="505325" lvl="1" indent="-213225" algn="l" rtl="0">
              <a:lnSpc>
                <a:spcPct val="100000"/>
              </a:lnSpc>
              <a:spcBef>
                <a:spcPts val="0"/>
              </a:spcBef>
              <a:spcAft>
                <a:spcPts val="0"/>
              </a:spcAft>
              <a:buSzPts val="1900"/>
              <a:buChar char="•"/>
            </a:pPr>
            <a:r>
              <a:rPr lang="en" sz="1900">
                <a:latin typeface="Calibri"/>
                <a:ea typeface="Calibri"/>
                <a:cs typeface="Calibri"/>
                <a:sym typeface="Calibri"/>
              </a:rPr>
              <a:t>Online community presence.</a:t>
            </a:r>
            <a:endParaRPr sz="1900"/>
          </a:p>
          <a:p>
            <a:pPr marL="505325" lvl="1" indent="-213225" algn="l" rtl="0">
              <a:lnSpc>
                <a:spcPct val="100000"/>
              </a:lnSpc>
              <a:spcBef>
                <a:spcPts val="0"/>
              </a:spcBef>
              <a:spcAft>
                <a:spcPts val="0"/>
              </a:spcAft>
              <a:buSzPts val="1900"/>
              <a:buChar char="•"/>
            </a:pPr>
            <a:r>
              <a:rPr lang="en" sz="1900">
                <a:latin typeface="Calibri"/>
                <a:ea typeface="Calibri"/>
                <a:cs typeface="Calibri"/>
                <a:sym typeface="Calibri"/>
              </a:rPr>
              <a:t>Online stories of impact.</a:t>
            </a:r>
            <a:endParaRPr sz="1900"/>
          </a:p>
          <a:p>
            <a:pPr marL="505325" lvl="1" indent="-213225" algn="l" rtl="0">
              <a:lnSpc>
                <a:spcPct val="100000"/>
              </a:lnSpc>
              <a:spcBef>
                <a:spcPts val="0"/>
              </a:spcBef>
              <a:spcAft>
                <a:spcPts val="0"/>
              </a:spcAft>
              <a:buSzPts val="1900"/>
              <a:buChar char="•"/>
            </a:pPr>
            <a:r>
              <a:rPr lang="en" sz="1900">
                <a:latin typeface="Calibri"/>
                <a:ea typeface="Calibri"/>
                <a:cs typeface="Calibri"/>
                <a:sym typeface="Calibri"/>
              </a:rPr>
              <a:t>Use them for focus groups, ask their opinions.</a:t>
            </a:r>
            <a:endParaRPr sz="1900"/>
          </a:p>
          <a:p>
            <a:pPr marL="505325" lvl="1" indent="-213225" algn="l" rtl="0">
              <a:lnSpc>
                <a:spcPct val="100000"/>
              </a:lnSpc>
              <a:spcBef>
                <a:spcPts val="0"/>
              </a:spcBef>
              <a:spcAft>
                <a:spcPts val="0"/>
              </a:spcAft>
              <a:buSzPts val="1900"/>
              <a:buChar char="•"/>
            </a:pPr>
            <a:r>
              <a:rPr lang="en" sz="1900">
                <a:latin typeface="Calibri"/>
                <a:ea typeface="Calibri"/>
                <a:cs typeface="Calibri"/>
                <a:sym typeface="Calibri"/>
              </a:rPr>
              <a:t>Put them in charge of using technologies for appeals. No long appeal letters.</a:t>
            </a:r>
            <a:endParaRPr sz="1900"/>
          </a:p>
          <a:p>
            <a:pPr marL="505325" lvl="1" indent="-213225" algn="l" rtl="0">
              <a:lnSpc>
                <a:spcPct val="100000"/>
              </a:lnSpc>
              <a:spcBef>
                <a:spcPts val="0"/>
              </a:spcBef>
              <a:spcAft>
                <a:spcPts val="0"/>
              </a:spcAft>
              <a:buSzPts val="1900"/>
              <a:buChar char="•"/>
            </a:pPr>
            <a:r>
              <a:rPr lang="en" sz="1900">
                <a:latin typeface="Calibri"/>
                <a:ea typeface="Calibri"/>
                <a:cs typeface="Calibri"/>
                <a:sym typeface="Calibri"/>
              </a:rPr>
              <a:t>Utilize their networks. Have them plan events that interest them.</a:t>
            </a:r>
            <a:endParaRPr sz="1900"/>
          </a:p>
          <a:p>
            <a:pPr marL="0" lvl="0" indent="0" algn="l" rtl="0">
              <a:lnSpc>
                <a:spcPct val="100000"/>
              </a:lnSpc>
              <a:spcBef>
                <a:spcPts val="0"/>
              </a:spcBef>
              <a:spcAft>
                <a:spcPts val="0"/>
              </a:spcAft>
              <a:buSzPts val="1500"/>
              <a:buNone/>
            </a:pPr>
            <a:endParaRPr/>
          </a:p>
        </p:txBody>
      </p:sp>
      <p:sp>
        <p:nvSpPr>
          <p:cNvPr id="596" name="Google Shape;596;p9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100"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602" name="Google Shape;602;p100"/>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603" name="Google Shape;603;p100"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04" name="Google Shape;604;p100"/>
          <p:cNvSpPr txBox="1">
            <a:spLocks noGrp="1"/>
          </p:cNvSpPr>
          <p:nvPr>
            <p:ph type="body" idx="1"/>
          </p:nvPr>
        </p:nvSpPr>
        <p:spPr>
          <a:xfrm>
            <a:off x="545525" y="1678300"/>
            <a:ext cx="6918000" cy="2626500"/>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100000"/>
              </a:lnSpc>
              <a:spcBef>
                <a:spcPts val="0"/>
              </a:spcBef>
              <a:spcAft>
                <a:spcPts val="0"/>
              </a:spcAft>
              <a:buSzPct val="87233"/>
              <a:buNone/>
            </a:pPr>
            <a:r>
              <a:rPr lang="en" sz="3550" b="1">
                <a:solidFill>
                  <a:srgbClr val="C00000"/>
                </a:solidFill>
              </a:rPr>
              <a:t>Millennials: 1980-1996</a:t>
            </a:r>
            <a:endParaRPr sz="3550" b="1">
              <a:solidFill>
                <a:srgbClr val="C00000"/>
              </a:solidFill>
            </a:endParaRPr>
          </a:p>
          <a:p>
            <a:pPr marL="0" lvl="0" indent="0" algn="l" rtl="0">
              <a:lnSpc>
                <a:spcPct val="100000"/>
              </a:lnSpc>
              <a:spcBef>
                <a:spcPts val="0"/>
              </a:spcBef>
              <a:spcAft>
                <a:spcPts val="0"/>
              </a:spcAft>
              <a:buSzPct val="123870"/>
              <a:buNone/>
            </a:pPr>
            <a:endParaRPr sz="2500" b="1">
              <a:solidFill>
                <a:srgbClr val="C00000"/>
              </a:solidFill>
            </a:endParaRPr>
          </a:p>
          <a:p>
            <a:pPr marL="0" lvl="0" indent="0" algn="l" rtl="0">
              <a:lnSpc>
                <a:spcPct val="100000"/>
              </a:lnSpc>
              <a:spcBef>
                <a:spcPts val="0"/>
              </a:spcBef>
              <a:spcAft>
                <a:spcPts val="0"/>
              </a:spcAft>
              <a:buSzPct val="103225"/>
              <a:buNone/>
            </a:pPr>
            <a:r>
              <a:rPr lang="en" sz="3000">
                <a:solidFill>
                  <a:schemeClr val="dk1"/>
                </a:solidFill>
              </a:rPr>
              <a:t>If your church or institution has a significant number, you may hear the language of giving of </a:t>
            </a:r>
            <a:endParaRPr sz="3000">
              <a:solidFill>
                <a:schemeClr val="dk1"/>
              </a:solidFill>
            </a:endParaRPr>
          </a:p>
          <a:p>
            <a:pPr marL="0" lvl="0" indent="0" algn="l" rtl="0">
              <a:lnSpc>
                <a:spcPct val="100000"/>
              </a:lnSpc>
              <a:spcBef>
                <a:spcPts val="0"/>
              </a:spcBef>
              <a:spcAft>
                <a:spcPts val="0"/>
              </a:spcAft>
              <a:buSzPct val="103225"/>
              <a:buNone/>
            </a:pPr>
            <a:endParaRPr sz="3000">
              <a:solidFill>
                <a:schemeClr val="dk1"/>
              </a:solidFill>
            </a:endParaRPr>
          </a:p>
          <a:p>
            <a:pPr marL="0" lvl="0" indent="0" algn="l" rtl="0">
              <a:lnSpc>
                <a:spcPct val="100000"/>
              </a:lnSpc>
              <a:spcBef>
                <a:spcPts val="0"/>
              </a:spcBef>
              <a:spcAft>
                <a:spcPts val="0"/>
              </a:spcAft>
              <a:buSzPct val="103225"/>
              <a:buNone/>
            </a:pPr>
            <a:r>
              <a:rPr lang="en" sz="3000">
                <a:solidFill>
                  <a:schemeClr val="dk1"/>
                </a:solidFill>
              </a:rPr>
              <a:t>“We believe in impacting change through giving ” or</a:t>
            </a:r>
            <a:endParaRPr sz="3000">
              <a:solidFill>
                <a:schemeClr val="dk1"/>
              </a:solidFill>
            </a:endParaRPr>
          </a:p>
          <a:p>
            <a:pPr marL="0" lvl="0" indent="0" algn="l" rtl="0">
              <a:lnSpc>
                <a:spcPct val="100000"/>
              </a:lnSpc>
              <a:spcBef>
                <a:spcPts val="0"/>
              </a:spcBef>
              <a:spcAft>
                <a:spcPts val="0"/>
              </a:spcAft>
              <a:buSzPct val="103225"/>
              <a:buNone/>
            </a:pPr>
            <a:endParaRPr sz="3000">
              <a:solidFill>
                <a:schemeClr val="dk1"/>
              </a:solidFill>
            </a:endParaRPr>
          </a:p>
          <a:p>
            <a:pPr marL="0" lvl="0" indent="0" algn="l" rtl="0">
              <a:lnSpc>
                <a:spcPct val="100000"/>
              </a:lnSpc>
              <a:spcBef>
                <a:spcPts val="0"/>
              </a:spcBef>
              <a:spcAft>
                <a:spcPts val="0"/>
              </a:spcAft>
              <a:buSzPct val="103225"/>
              <a:buNone/>
            </a:pPr>
            <a:r>
              <a:rPr lang="en" sz="3000">
                <a:solidFill>
                  <a:schemeClr val="dk1"/>
                </a:solidFill>
              </a:rPr>
              <a:t>“ Each person giving makes a difference as we grow and learn together.”</a:t>
            </a:r>
            <a:endParaRPr sz="3000">
              <a:solidFill>
                <a:schemeClr val="dk1"/>
              </a:solidFill>
            </a:endParaRPr>
          </a:p>
          <a:p>
            <a:pPr marL="0" lvl="0" indent="0" algn="l" rtl="0">
              <a:lnSpc>
                <a:spcPct val="100000"/>
              </a:lnSpc>
              <a:spcBef>
                <a:spcPts val="0"/>
              </a:spcBef>
              <a:spcAft>
                <a:spcPts val="0"/>
              </a:spcAft>
              <a:buSzPct val="123870"/>
              <a:buNone/>
            </a:pPr>
            <a:endParaRPr sz="2500">
              <a:solidFill>
                <a:schemeClr val="dk1"/>
              </a:solidFill>
            </a:endParaRPr>
          </a:p>
        </p:txBody>
      </p:sp>
      <p:sp>
        <p:nvSpPr>
          <p:cNvPr id="605" name="Google Shape;605;p10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101"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611" name="Google Shape;611;p101"/>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612" name="Google Shape;612;p101"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13" name="Google Shape;613;p101"/>
          <p:cNvSpPr txBox="1">
            <a:spLocks noGrp="1"/>
          </p:cNvSpPr>
          <p:nvPr>
            <p:ph type="body" idx="1"/>
          </p:nvPr>
        </p:nvSpPr>
        <p:spPr>
          <a:xfrm>
            <a:off x="671749" y="1432331"/>
            <a:ext cx="6726600" cy="2937600"/>
          </a:xfrm>
          <a:prstGeom prst="rect">
            <a:avLst/>
          </a:prstGeom>
          <a:noFill/>
          <a:ln>
            <a:noFill/>
          </a:ln>
        </p:spPr>
        <p:txBody>
          <a:bodyPr spcFirstLastPara="1" wrap="square" lIns="0" tIns="0" rIns="0" bIns="0" anchor="t" anchorCtr="0">
            <a:normAutofit fontScale="85000" lnSpcReduction="20000"/>
          </a:bodyPr>
          <a:lstStyle/>
          <a:p>
            <a:pPr marL="0" lvl="0" indent="0" algn="l" rtl="0">
              <a:lnSpc>
                <a:spcPct val="100000"/>
              </a:lnSpc>
              <a:spcBef>
                <a:spcPts val="0"/>
              </a:spcBef>
              <a:spcAft>
                <a:spcPts val="0"/>
              </a:spcAft>
              <a:buSzPct val="91851"/>
              <a:buNone/>
            </a:pPr>
            <a:endParaRPr sz="3074" b="1">
              <a:solidFill>
                <a:srgbClr val="C00000"/>
              </a:solidFill>
            </a:endParaRPr>
          </a:p>
          <a:p>
            <a:pPr marL="0" lvl="0" indent="0" algn="l" rtl="0">
              <a:lnSpc>
                <a:spcPct val="100000"/>
              </a:lnSpc>
              <a:spcBef>
                <a:spcPts val="0"/>
              </a:spcBef>
              <a:spcAft>
                <a:spcPts val="0"/>
              </a:spcAft>
              <a:buSzPct val="97363"/>
              <a:buNone/>
            </a:pPr>
            <a:r>
              <a:rPr lang="en" sz="2900" b="1">
                <a:solidFill>
                  <a:srgbClr val="C00000"/>
                </a:solidFill>
              </a:rPr>
              <a:t>Generation Z : 1997-2012</a:t>
            </a:r>
            <a:endParaRPr sz="2900" b="1">
              <a:solidFill>
                <a:srgbClr val="C00000"/>
              </a:solidFill>
            </a:endParaRPr>
          </a:p>
          <a:p>
            <a:pPr marL="0" lvl="0" indent="0" algn="l" rtl="0">
              <a:lnSpc>
                <a:spcPct val="100000"/>
              </a:lnSpc>
              <a:spcBef>
                <a:spcPts val="0"/>
              </a:spcBef>
              <a:spcAft>
                <a:spcPts val="0"/>
              </a:spcAft>
              <a:buSzPct val="91851"/>
              <a:buNone/>
            </a:pPr>
            <a:endParaRPr sz="3074" b="1">
              <a:solidFill>
                <a:srgbClr val="C00000"/>
              </a:solidFill>
            </a:endParaRPr>
          </a:p>
          <a:p>
            <a:pPr marL="0" lvl="0" indent="0" algn="l" rtl="0">
              <a:lnSpc>
                <a:spcPct val="100000"/>
              </a:lnSpc>
              <a:spcBef>
                <a:spcPts val="0"/>
              </a:spcBef>
              <a:spcAft>
                <a:spcPts val="0"/>
              </a:spcAft>
              <a:buSzPct val="115246"/>
              <a:buNone/>
            </a:pPr>
            <a:r>
              <a:rPr lang="en" sz="2450">
                <a:solidFill>
                  <a:schemeClr val="dk1"/>
                </a:solidFill>
              </a:rPr>
              <a:t>Defining Cultural Moments :</a:t>
            </a:r>
            <a:endParaRPr sz="2450">
              <a:solidFill>
                <a:schemeClr val="dk1"/>
              </a:solidFill>
            </a:endParaRPr>
          </a:p>
          <a:p>
            <a:pPr marL="457200" lvl="0" indent="-360869" algn="l" rtl="0">
              <a:lnSpc>
                <a:spcPct val="100000"/>
              </a:lnSpc>
              <a:spcBef>
                <a:spcPts val="0"/>
              </a:spcBef>
              <a:spcAft>
                <a:spcPts val="0"/>
              </a:spcAft>
              <a:buClr>
                <a:schemeClr val="dk1"/>
              </a:buClr>
              <a:buSzPct val="100000"/>
              <a:buChar char="•"/>
            </a:pPr>
            <a:r>
              <a:rPr lang="en" sz="2450">
                <a:solidFill>
                  <a:schemeClr val="dk1"/>
                </a:solidFill>
              </a:rPr>
              <a:t>Trump’s Election</a:t>
            </a:r>
            <a:endParaRPr sz="2450">
              <a:solidFill>
                <a:schemeClr val="dk1"/>
              </a:solidFill>
            </a:endParaRPr>
          </a:p>
          <a:p>
            <a:pPr marL="457200" lvl="0" indent="-360869" algn="l" rtl="0">
              <a:lnSpc>
                <a:spcPct val="100000"/>
              </a:lnSpc>
              <a:spcBef>
                <a:spcPts val="0"/>
              </a:spcBef>
              <a:spcAft>
                <a:spcPts val="0"/>
              </a:spcAft>
              <a:buClr>
                <a:schemeClr val="dk1"/>
              </a:buClr>
              <a:buSzPct val="100000"/>
              <a:buChar char="•"/>
            </a:pPr>
            <a:r>
              <a:rPr lang="en" sz="2450">
                <a:solidFill>
                  <a:schemeClr val="dk1"/>
                </a:solidFill>
              </a:rPr>
              <a:t>Covid 19 Pandemic</a:t>
            </a:r>
            <a:endParaRPr sz="2450">
              <a:solidFill>
                <a:schemeClr val="dk1"/>
              </a:solidFill>
            </a:endParaRPr>
          </a:p>
          <a:p>
            <a:pPr marL="457200" lvl="0" indent="-360869" algn="l" rtl="0">
              <a:lnSpc>
                <a:spcPct val="100000"/>
              </a:lnSpc>
              <a:spcBef>
                <a:spcPts val="0"/>
              </a:spcBef>
              <a:spcAft>
                <a:spcPts val="0"/>
              </a:spcAft>
              <a:buClr>
                <a:schemeClr val="dk1"/>
              </a:buClr>
              <a:buSzPct val="100000"/>
              <a:buChar char="•"/>
            </a:pPr>
            <a:r>
              <a:rPr lang="en" sz="2450">
                <a:solidFill>
                  <a:schemeClr val="dk1"/>
                </a:solidFill>
              </a:rPr>
              <a:t>Virtual schooling</a:t>
            </a:r>
            <a:endParaRPr sz="2450">
              <a:solidFill>
                <a:schemeClr val="dk1"/>
              </a:solidFill>
            </a:endParaRPr>
          </a:p>
          <a:p>
            <a:pPr marL="457200" lvl="0" indent="-360869" algn="l" rtl="0">
              <a:lnSpc>
                <a:spcPct val="100000"/>
              </a:lnSpc>
              <a:spcBef>
                <a:spcPts val="0"/>
              </a:spcBef>
              <a:spcAft>
                <a:spcPts val="0"/>
              </a:spcAft>
              <a:buClr>
                <a:schemeClr val="dk1"/>
              </a:buClr>
              <a:buSzPct val="100000"/>
              <a:buChar char="•"/>
            </a:pPr>
            <a:r>
              <a:rPr lang="en" sz="2450">
                <a:solidFill>
                  <a:schemeClr val="dk1"/>
                </a:solidFill>
              </a:rPr>
              <a:t>Smart Phone/Mobile First/Text First</a:t>
            </a:r>
            <a:endParaRPr sz="2450">
              <a:solidFill>
                <a:schemeClr val="dk1"/>
              </a:solidFill>
            </a:endParaRPr>
          </a:p>
          <a:p>
            <a:pPr marL="457200" lvl="0" indent="-360869" algn="l" rtl="0">
              <a:lnSpc>
                <a:spcPct val="100000"/>
              </a:lnSpc>
              <a:spcBef>
                <a:spcPts val="0"/>
              </a:spcBef>
              <a:spcAft>
                <a:spcPts val="0"/>
              </a:spcAft>
              <a:buClr>
                <a:schemeClr val="dk1"/>
              </a:buClr>
              <a:buSzPct val="100000"/>
              <a:buChar char="•"/>
            </a:pPr>
            <a:r>
              <a:rPr lang="en" sz="2450">
                <a:solidFill>
                  <a:schemeClr val="dk1"/>
                </a:solidFill>
              </a:rPr>
              <a:t>Social Networking </a:t>
            </a:r>
            <a:endParaRPr sz="2450">
              <a:solidFill>
                <a:schemeClr val="dk1"/>
              </a:solidFill>
            </a:endParaRPr>
          </a:p>
          <a:p>
            <a:pPr marL="457200" lvl="0" indent="-360869" algn="l" rtl="0">
              <a:lnSpc>
                <a:spcPct val="100000"/>
              </a:lnSpc>
              <a:spcBef>
                <a:spcPts val="0"/>
              </a:spcBef>
              <a:spcAft>
                <a:spcPts val="0"/>
              </a:spcAft>
              <a:buClr>
                <a:schemeClr val="dk1"/>
              </a:buClr>
              <a:buSzPct val="100000"/>
              <a:buChar char="•"/>
            </a:pPr>
            <a:r>
              <a:rPr lang="en" sz="2450">
                <a:solidFill>
                  <a:schemeClr val="dk1"/>
                </a:solidFill>
              </a:rPr>
              <a:t>Climate Change</a:t>
            </a:r>
            <a:endParaRPr sz="2450">
              <a:solidFill>
                <a:schemeClr val="dk1"/>
              </a:solidFill>
            </a:endParaRPr>
          </a:p>
        </p:txBody>
      </p:sp>
      <p:sp>
        <p:nvSpPr>
          <p:cNvPr id="614" name="Google Shape;614;p10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66"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290" name="Google Shape;290;p66"/>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2400">
                <a:solidFill>
                  <a:srgbClr val="FFFFFF"/>
                </a:solidFill>
              </a:rPr>
              <a:t>Meditation- The Greatest Commandment</a:t>
            </a:r>
            <a:endParaRPr sz="2400"/>
          </a:p>
        </p:txBody>
      </p:sp>
      <p:pic>
        <p:nvPicPr>
          <p:cNvPr id="291" name="Google Shape;291;p66"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292" name="Google Shape;292;p66"/>
          <p:cNvSpPr txBox="1">
            <a:spLocks noGrp="1"/>
          </p:cNvSpPr>
          <p:nvPr>
            <p:ph type="body" idx="1"/>
          </p:nvPr>
        </p:nvSpPr>
        <p:spPr>
          <a:xfrm>
            <a:off x="83488" y="4603260"/>
            <a:ext cx="8229600" cy="428141"/>
          </a:xfrm>
          <a:prstGeom prst="rect">
            <a:avLst/>
          </a:prstGeom>
          <a:noFill/>
          <a:ln>
            <a:noFill/>
          </a:ln>
        </p:spPr>
        <p:txBody>
          <a:bodyPr spcFirstLastPara="1" wrap="square" lIns="91400" tIns="91400" rIns="91400" bIns="91400" anchor="t" anchorCtr="0">
            <a:normAutofit lnSpcReduction="10000"/>
          </a:bodyPr>
          <a:lstStyle/>
          <a:p>
            <a:pPr marL="76200" lvl="0" indent="0" algn="l" rtl="0">
              <a:lnSpc>
                <a:spcPct val="100000"/>
              </a:lnSpc>
              <a:spcBef>
                <a:spcPts val="500"/>
              </a:spcBef>
              <a:spcAft>
                <a:spcPts val="0"/>
              </a:spcAft>
              <a:buSzPts val="2400"/>
              <a:buNone/>
            </a:pPr>
            <a:r>
              <a:rPr lang="en" sz="1200">
                <a:solidFill>
                  <a:schemeClr val="lt1"/>
                </a:solidFill>
              </a:rPr>
              <a:t>Photo by Jonathan Kemper on Unsplash</a:t>
            </a:r>
            <a:endParaRPr sz="1200">
              <a:solidFill>
                <a:schemeClr val="lt1"/>
              </a:solidFill>
            </a:endParaRPr>
          </a:p>
        </p:txBody>
      </p:sp>
      <p:sp>
        <p:nvSpPr>
          <p:cNvPr id="293" name="Google Shape;293;p66"/>
          <p:cNvSpPr txBox="1"/>
          <p:nvPr/>
        </p:nvSpPr>
        <p:spPr>
          <a:xfrm>
            <a:off x="287079" y="1685132"/>
            <a:ext cx="5241852" cy="2020176"/>
          </a:xfrm>
          <a:prstGeom prst="rect">
            <a:avLst/>
          </a:prstGeom>
          <a:noFill/>
          <a:ln>
            <a:noFill/>
          </a:ln>
        </p:spPr>
        <p:txBody>
          <a:bodyPr spcFirstLastPara="1" wrap="square" lIns="91400" tIns="91400" rIns="91400" bIns="91400" anchor="t" anchorCtr="0">
            <a:normAutofit/>
          </a:bodyPr>
          <a:lstStyle/>
          <a:p>
            <a:pPr marL="76200" marR="0" lvl="0" indent="0" algn="l" rtl="0">
              <a:lnSpc>
                <a:spcPct val="100000"/>
              </a:lnSpc>
              <a:spcBef>
                <a:spcPts val="500"/>
              </a:spcBef>
              <a:spcAft>
                <a:spcPts val="0"/>
              </a:spcAft>
              <a:buClr>
                <a:srgbClr val="000000"/>
              </a:buClr>
              <a:buSzPts val="2400"/>
              <a:buFont typeface="Arial"/>
              <a:buNone/>
            </a:pPr>
            <a:r>
              <a:rPr lang="en" sz="3200" b="0" i="0" u="none" strike="noStrike" cap="none">
                <a:solidFill>
                  <a:schemeClr val="dk1"/>
                </a:solidFill>
                <a:latin typeface="Fira Sans"/>
                <a:ea typeface="Fira Sans"/>
                <a:cs typeface="Fira Sans"/>
                <a:sym typeface="Fira Sans"/>
              </a:rPr>
              <a:t>Matthew 22:34-46</a:t>
            </a:r>
            <a:endParaRPr sz="1400" b="0" i="0" u="none" strike="noStrike" cap="none">
              <a:solidFill>
                <a:schemeClr val="dk1"/>
              </a:solidFill>
              <a:latin typeface="Arial"/>
              <a:ea typeface="Arial"/>
              <a:cs typeface="Arial"/>
              <a:sym typeface="Arial"/>
            </a:endParaRPr>
          </a:p>
          <a:p>
            <a:pPr marL="76200" marR="0" lvl="0" indent="0" algn="l" rtl="0">
              <a:lnSpc>
                <a:spcPct val="100000"/>
              </a:lnSpc>
              <a:spcBef>
                <a:spcPts val="500"/>
              </a:spcBef>
              <a:spcAft>
                <a:spcPts val="0"/>
              </a:spcAft>
              <a:buClr>
                <a:srgbClr val="000000"/>
              </a:buClr>
              <a:buSzPts val="2400"/>
              <a:buFont typeface="Arial"/>
              <a:buNone/>
            </a:pPr>
            <a:endParaRPr sz="1200" b="0" i="0" u="none" strike="noStrike" cap="none">
              <a:solidFill>
                <a:schemeClr val="dk1"/>
              </a:solidFill>
              <a:latin typeface="Fira Sans"/>
              <a:ea typeface="Fira Sans"/>
              <a:cs typeface="Fira Sans"/>
              <a:sym typeface="Fira Sans"/>
            </a:endParaRPr>
          </a:p>
        </p:txBody>
      </p:sp>
      <p:pic>
        <p:nvPicPr>
          <p:cNvPr id="294" name="Google Shape;294;p66" descr="A painting of a person in a robe&#10;&#10;Description automatically generated"/>
          <p:cNvPicPr preferRelativeResize="0"/>
          <p:nvPr/>
        </p:nvPicPr>
        <p:blipFill rotWithShape="1">
          <a:blip r:embed="rId5">
            <a:alphaModFix/>
          </a:blip>
          <a:srcRect/>
          <a:stretch/>
        </p:blipFill>
        <p:spPr>
          <a:xfrm>
            <a:off x="6052289" y="1642330"/>
            <a:ext cx="2794000" cy="3175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102"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620" name="Google Shape;620;p102"/>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621" name="Google Shape;621;p102"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22" name="Google Shape;622;p102"/>
          <p:cNvSpPr txBox="1">
            <a:spLocks noGrp="1"/>
          </p:cNvSpPr>
          <p:nvPr>
            <p:ph type="body" idx="1"/>
          </p:nvPr>
        </p:nvSpPr>
        <p:spPr>
          <a:xfrm>
            <a:off x="671749" y="1432331"/>
            <a:ext cx="6726600" cy="2937600"/>
          </a:xfrm>
          <a:prstGeom prst="rect">
            <a:avLst/>
          </a:prstGeom>
          <a:noFill/>
          <a:ln>
            <a:noFill/>
          </a:ln>
        </p:spPr>
        <p:txBody>
          <a:bodyPr spcFirstLastPara="1" wrap="square" lIns="0" tIns="0" rIns="0" bIns="0" anchor="t" anchorCtr="0">
            <a:normAutofit fontScale="47500" lnSpcReduction="20000"/>
          </a:bodyPr>
          <a:lstStyle/>
          <a:p>
            <a:pPr marL="0" lvl="0" indent="0" algn="l" rtl="0">
              <a:lnSpc>
                <a:spcPct val="100000"/>
              </a:lnSpc>
              <a:spcBef>
                <a:spcPts val="0"/>
              </a:spcBef>
              <a:spcAft>
                <a:spcPts val="0"/>
              </a:spcAft>
              <a:buSzPct val="96240"/>
              <a:buNone/>
            </a:pPr>
            <a:r>
              <a:rPr lang="en" sz="5250" b="1">
                <a:solidFill>
                  <a:srgbClr val="C00000"/>
                </a:solidFill>
              </a:rPr>
              <a:t>Generation Z : 1997-2012</a:t>
            </a:r>
            <a:endParaRPr sz="5250" b="1">
              <a:solidFill>
                <a:srgbClr val="C00000"/>
              </a:solidFill>
            </a:endParaRPr>
          </a:p>
          <a:p>
            <a:pPr marL="0" lvl="0" indent="0" algn="l" rtl="0">
              <a:lnSpc>
                <a:spcPct val="100000"/>
              </a:lnSpc>
              <a:spcBef>
                <a:spcPts val="0"/>
              </a:spcBef>
              <a:spcAft>
                <a:spcPts val="0"/>
              </a:spcAft>
              <a:buSzPct val="164366"/>
              <a:buNone/>
            </a:pPr>
            <a:endParaRPr sz="3074" b="1">
              <a:solidFill>
                <a:schemeClr val="dk1"/>
              </a:solidFill>
            </a:endParaRPr>
          </a:p>
          <a:p>
            <a:pPr marL="0" lvl="0" indent="0" algn="l" rtl="0">
              <a:lnSpc>
                <a:spcPct val="100000"/>
              </a:lnSpc>
              <a:spcBef>
                <a:spcPts val="0"/>
              </a:spcBef>
              <a:spcAft>
                <a:spcPts val="0"/>
              </a:spcAft>
              <a:buSzPct val="146453"/>
              <a:buNone/>
            </a:pPr>
            <a:r>
              <a:rPr lang="en" sz="3450">
                <a:solidFill>
                  <a:schemeClr val="dk1"/>
                </a:solidFill>
              </a:rPr>
              <a:t>Defining Giving Characteristics:</a:t>
            </a:r>
            <a:endParaRPr sz="3450">
              <a:solidFill>
                <a:schemeClr val="dk1"/>
              </a:solidFill>
            </a:endParaRPr>
          </a:p>
          <a:p>
            <a:pPr marL="457200" lvl="0" indent="-332707" algn="l" rtl="0">
              <a:lnSpc>
                <a:spcPct val="100000"/>
              </a:lnSpc>
              <a:spcBef>
                <a:spcPts val="0"/>
              </a:spcBef>
              <a:spcAft>
                <a:spcPts val="0"/>
              </a:spcAft>
              <a:buClr>
                <a:schemeClr val="dk1"/>
              </a:buClr>
              <a:buSzPct val="100000"/>
              <a:buFont typeface="Fira Sans"/>
              <a:buChar char="•"/>
            </a:pPr>
            <a:r>
              <a:rPr lang="en" sz="3450">
                <a:solidFill>
                  <a:schemeClr val="dk1"/>
                </a:solidFill>
              </a:rPr>
              <a:t>Blackbaud and QGiv report increased giving in summer and holiday seasons. When not in school, they want to be involved and engaged.</a:t>
            </a:r>
            <a:endParaRPr sz="3450">
              <a:solidFill>
                <a:schemeClr val="dk1"/>
              </a:solidFill>
            </a:endParaRPr>
          </a:p>
          <a:p>
            <a:pPr marL="457200" lvl="0" indent="-332707" algn="l" rtl="0">
              <a:lnSpc>
                <a:spcPct val="100000"/>
              </a:lnSpc>
              <a:spcBef>
                <a:spcPts val="0"/>
              </a:spcBef>
              <a:spcAft>
                <a:spcPts val="0"/>
              </a:spcAft>
              <a:buClr>
                <a:schemeClr val="dk1"/>
              </a:buClr>
              <a:buSzPct val="100000"/>
              <a:buFont typeface="Fira Sans"/>
              <a:buChar char="•"/>
            </a:pPr>
            <a:r>
              <a:rPr lang="en" sz="3450">
                <a:solidFill>
                  <a:schemeClr val="dk1"/>
                </a:solidFill>
              </a:rPr>
              <a:t>This group of donors is the most willing to get involved in advocating for their favorite nonprofits; 84% of Generation Z donors say they’re willing to raise money for their favorite causes</a:t>
            </a:r>
            <a:endParaRPr sz="3450">
              <a:solidFill>
                <a:schemeClr val="dk1"/>
              </a:solidFill>
            </a:endParaRPr>
          </a:p>
          <a:p>
            <a:pPr marL="457200" lvl="0" indent="-332707" algn="l" rtl="0">
              <a:lnSpc>
                <a:spcPct val="100000"/>
              </a:lnSpc>
              <a:spcBef>
                <a:spcPts val="0"/>
              </a:spcBef>
              <a:spcAft>
                <a:spcPts val="0"/>
              </a:spcAft>
              <a:buClr>
                <a:schemeClr val="dk1"/>
              </a:buClr>
              <a:buSzPct val="100000"/>
              <a:buFont typeface="Fira Sans"/>
              <a:buChar char="•"/>
            </a:pPr>
            <a:r>
              <a:rPr lang="en" sz="3450">
                <a:solidFill>
                  <a:schemeClr val="dk1"/>
                </a:solidFill>
              </a:rPr>
              <a:t>While their assets are smaller, this generation indicates that philanthropy and service is of significant importance to them.</a:t>
            </a:r>
            <a:endParaRPr sz="3450">
              <a:solidFill>
                <a:schemeClr val="dk1"/>
              </a:solidFill>
            </a:endParaRPr>
          </a:p>
        </p:txBody>
      </p:sp>
      <p:sp>
        <p:nvSpPr>
          <p:cNvPr id="623" name="Google Shape;623;p10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103"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629" name="Google Shape;629;p10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630" name="Google Shape;630;p103"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31" name="Google Shape;631;p103"/>
          <p:cNvSpPr txBox="1">
            <a:spLocks noGrp="1"/>
          </p:cNvSpPr>
          <p:nvPr>
            <p:ph type="body" idx="1"/>
          </p:nvPr>
        </p:nvSpPr>
        <p:spPr>
          <a:xfrm>
            <a:off x="545525" y="1805425"/>
            <a:ext cx="6852900" cy="2564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r>
              <a:rPr lang="en" sz="2500" b="1">
                <a:solidFill>
                  <a:srgbClr val="C00000"/>
                </a:solidFill>
              </a:rPr>
              <a:t>Generation Z : 1997-2012</a:t>
            </a:r>
            <a:endParaRPr sz="3074" b="1">
              <a:solidFill>
                <a:schemeClr val="dk1"/>
              </a:solidFill>
            </a:endParaRPr>
          </a:p>
          <a:p>
            <a:pPr marL="0" lvl="0" indent="0" algn="l" rtl="0">
              <a:lnSpc>
                <a:spcPct val="100000"/>
              </a:lnSpc>
              <a:spcBef>
                <a:spcPts val="0"/>
              </a:spcBef>
              <a:spcAft>
                <a:spcPts val="0"/>
              </a:spcAft>
              <a:buSzPts val="2400"/>
              <a:buNone/>
            </a:pPr>
            <a:br>
              <a:rPr lang="en" sz="1900" b="1">
                <a:solidFill>
                  <a:schemeClr val="dk1"/>
                </a:solidFill>
              </a:rPr>
            </a:br>
            <a:r>
              <a:rPr lang="en" sz="1900" b="1">
                <a:solidFill>
                  <a:schemeClr val="dk1"/>
                </a:solidFill>
              </a:rPr>
              <a:t>MESSAGE: </a:t>
            </a:r>
            <a:r>
              <a:rPr lang="en" sz="1900">
                <a:solidFill>
                  <a:schemeClr val="dk1"/>
                </a:solidFill>
              </a:rPr>
              <a:t>We know there is so much out there that is difficult. But, we believe, with your help that we can change the world together.</a:t>
            </a:r>
            <a:endParaRPr sz="1900">
              <a:solidFill>
                <a:schemeClr val="dk1"/>
              </a:solidFill>
            </a:endParaRPr>
          </a:p>
          <a:p>
            <a:pPr marL="0" lvl="0" indent="0" algn="l" rtl="0">
              <a:lnSpc>
                <a:spcPct val="100000"/>
              </a:lnSpc>
              <a:spcBef>
                <a:spcPts val="0"/>
              </a:spcBef>
              <a:spcAft>
                <a:spcPts val="0"/>
              </a:spcAft>
              <a:buSzPts val="2400"/>
              <a:buNone/>
            </a:pPr>
            <a:endParaRPr sz="1900">
              <a:solidFill>
                <a:schemeClr val="dk1"/>
              </a:solidFill>
            </a:endParaRPr>
          </a:p>
          <a:p>
            <a:pPr marL="0" lvl="0" indent="0" algn="l" rtl="0">
              <a:lnSpc>
                <a:spcPct val="100000"/>
              </a:lnSpc>
              <a:spcBef>
                <a:spcPts val="0"/>
              </a:spcBef>
              <a:spcAft>
                <a:spcPts val="0"/>
              </a:spcAft>
              <a:buSzPts val="2400"/>
              <a:buNone/>
            </a:pPr>
            <a:r>
              <a:rPr lang="en" sz="1900" b="1">
                <a:solidFill>
                  <a:schemeClr val="dk1"/>
                </a:solidFill>
              </a:rPr>
              <a:t>STRATEGY: </a:t>
            </a:r>
            <a:r>
              <a:rPr lang="en" sz="1900">
                <a:solidFill>
                  <a:schemeClr val="dk1"/>
                </a:solidFill>
              </a:rPr>
              <a:t> A independent led fundraiser in honor of their birthday or milestone online</a:t>
            </a:r>
            <a:endParaRPr sz="1900">
              <a:solidFill>
                <a:schemeClr val="dk1"/>
              </a:solidFill>
            </a:endParaRPr>
          </a:p>
        </p:txBody>
      </p:sp>
      <p:sp>
        <p:nvSpPr>
          <p:cNvPr id="632" name="Google Shape;632;p10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104"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638" name="Google Shape;638;p104"/>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Characteristics</a:t>
            </a:r>
            <a:endParaRPr/>
          </a:p>
        </p:txBody>
      </p:sp>
      <p:pic>
        <p:nvPicPr>
          <p:cNvPr id="639" name="Google Shape;639;p104" descr="Shape 64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40" name="Google Shape;640;p104"/>
          <p:cNvSpPr txBox="1">
            <a:spLocks noGrp="1"/>
          </p:cNvSpPr>
          <p:nvPr>
            <p:ph type="body" idx="1"/>
          </p:nvPr>
        </p:nvSpPr>
        <p:spPr>
          <a:xfrm>
            <a:off x="737024" y="1367081"/>
            <a:ext cx="6726600" cy="2937600"/>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SzPct val="103783"/>
              <a:buNone/>
            </a:pPr>
            <a:endParaRPr sz="2500" b="1">
              <a:solidFill>
                <a:srgbClr val="C00000"/>
              </a:solidFill>
            </a:endParaRPr>
          </a:p>
          <a:p>
            <a:pPr marL="0" lvl="0" indent="0" algn="l" rtl="0">
              <a:lnSpc>
                <a:spcPct val="100000"/>
              </a:lnSpc>
              <a:spcBef>
                <a:spcPts val="0"/>
              </a:spcBef>
              <a:spcAft>
                <a:spcPts val="0"/>
              </a:spcAft>
              <a:buSzPct val="81081"/>
              <a:buNone/>
            </a:pPr>
            <a:r>
              <a:rPr lang="en" sz="3200" b="1">
                <a:solidFill>
                  <a:srgbClr val="C00000"/>
                </a:solidFill>
              </a:rPr>
              <a:t>Generation Z: 1997-2012</a:t>
            </a:r>
            <a:endParaRPr sz="3200" b="1">
              <a:solidFill>
                <a:srgbClr val="C00000"/>
              </a:solidFill>
            </a:endParaRPr>
          </a:p>
          <a:p>
            <a:pPr marL="0" lvl="0" indent="0" algn="l" rtl="0">
              <a:lnSpc>
                <a:spcPct val="100000"/>
              </a:lnSpc>
              <a:spcBef>
                <a:spcPts val="0"/>
              </a:spcBef>
              <a:spcAft>
                <a:spcPts val="0"/>
              </a:spcAft>
              <a:buSzPct val="103783"/>
              <a:buNone/>
            </a:pPr>
            <a:endParaRPr sz="2500" b="1">
              <a:solidFill>
                <a:srgbClr val="C00000"/>
              </a:solidFill>
            </a:endParaRPr>
          </a:p>
          <a:p>
            <a:pPr marL="0" lvl="0" indent="0" algn="l" rtl="0">
              <a:lnSpc>
                <a:spcPct val="100000"/>
              </a:lnSpc>
              <a:spcBef>
                <a:spcPts val="0"/>
              </a:spcBef>
              <a:spcAft>
                <a:spcPts val="0"/>
              </a:spcAft>
              <a:buSzPct val="103783"/>
              <a:buNone/>
            </a:pPr>
            <a:r>
              <a:rPr lang="en" sz="2500">
                <a:solidFill>
                  <a:schemeClr val="dk1"/>
                </a:solidFill>
              </a:rPr>
              <a:t>If your church or institution has a significant number (likely not, but we hope one day!), you may hear the language of giving of </a:t>
            </a:r>
            <a:endParaRPr sz="2500">
              <a:solidFill>
                <a:schemeClr val="dk1"/>
              </a:solidFill>
            </a:endParaRPr>
          </a:p>
          <a:p>
            <a:pPr marL="0" lvl="0" indent="0" algn="l" rtl="0">
              <a:lnSpc>
                <a:spcPct val="100000"/>
              </a:lnSpc>
              <a:spcBef>
                <a:spcPts val="0"/>
              </a:spcBef>
              <a:spcAft>
                <a:spcPts val="0"/>
              </a:spcAft>
              <a:buSzPct val="103783"/>
              <a:buNone/>
            </a:pPr>
            <a:endParaRPr sz="2500">
              <a:solidFill>
                <a:schemeClr val="dk1"/>
              </a:solidFill>
            </a:endParaRPr>
          </a:p>
          <a:p>
            <a:pPr marL="0" lvl="0" indent="0" algn="l" rtl="0">
              <a:lnSpc>
                <a:spcPct val="100000"/>
              </a:lnSpc>
              <a:spcBef>
                <a:spcPts val="0"/>
              </a:spcBef>
              <a:spcAft>
                <a:spcPts val="0"/>
              </a:spcAft>
              <a:buSzPct val="103783"/>
              <a:buNone/>
            </a:pPr>
            <a:r>
              <a:rPr lang="en" sz="2500">
                <a:solidFill>
                  <a:schemeClr val="dk1"/>
                </a:solidFill>
              </a:rPr>
              <a:t>“Our gifts can change the world. We have the power to do this today, together.”</a:t>
            </a:r>
            <a:endParaRPr sz="2500">
              <a:solidFill>
                <a:schemeClr val="dk1"/>
              </a:solidFill>
            </a:endParaRPr>
          </a:p>
          <a:p>
            <a:pPr marL="0" lvl="0" indent="0" algn="l" rtl="0">
              <a:lnSpc>
                <a:spcPct val="100000"/>
              </a:lnSpc>
              <a:spcBef>
                <a:spcPts val="0"/>
              </a:spcBef>
              <a:spcAft>
                <a:spcPts val="0"/>
              </a:spcAft>
              <a:buSzPct val="103783"/>
              <a:buNone/>
            </a:pPr>
            <a:endParaRPr sz="2500">
              <a:solidFill>
                <a:schemeClr val="dk1"/>
              </a:solidFill>
            </a:endParaRPr>
          </a:p>
          <a:p>
            <a:pPr marL="0" lvl="0" indent="0" algn="l" rtl="0">
              <a:lnSpc>
                <a:spcPct val="100000"/>
              </a:lnSpc>
              <a:spcBef>
                <a:spcPts val="0"/>
              </a:spcBef>
              <a:spcAft>
                <a:spcPts val="0"/>
              </a:spcAft>
              <a:buSzPct val="103783"/>
              <a:buNone/>
            </a:pPr>
            <a:endParaRPr sz="2500">
              <a:solidFill>
                <a:schemeClr val="dk1"/>
              </a:solidFill>
            </a:endParaRPr>
          </a:p>
          <a:p>
            <a:pPr marL="0" lvl="0" indent="0" algn="l" rtl="0">
              <a:lnSpc>
                <a:spcPct val="100000"/>
              </a:lnSpc>
              <a:spcBef>
                <a:spcPts val="0"/>
              </a:spcBef>
              <a:spcAft>
                <a:spcPts val="0"/>
              </a:spcAft>
              <a:buSzPct val="103783"/>
              <a:buNone/>
            </a:pPr>
            <a:endParaRPr sz="2500">
              <a:solidFill>
                <a:schemeClr val="dk1"/>
              </a:solidFill>
            </a:endParaRPr>
          </a:p>
        </p:txBody>
      </p:sp>
      <p:sp>
        <p:nvSpPr>
          <p:cNvPr id="641" name="Google Shape;641;p10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105"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647" name="Google Shape;647;p10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Giving</a:t>
            </a:r>
            <a:endParaRPr/>
          </a:p>
        </p:txBody>
      </p:sp>
      <p:pic>
        <p:nvPicPr>
          <p:cNvPr id="648" name="Google Shape;648;p105" descr="Shape 986"/>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49" name="Google Shape;649;p105"/>
          <p:cNvSpPr txBox="1">
            <a:spLocks noGrp="1"/>
          </p:cNvSpPr>
          <p:nvPr>
            <p:ph type="body" idx="1"/>
          </p:nvPr>
        </p:nvSpPr>
        <p:spPr>
          <a:xfrm>
            <a:off x="478295" y="1631669"/>
            <a:ext cx="7965903" cy="29375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500" b="1">
                <a:solidFill>
                  <a:srgbClr val="C00000"/>
                </a:solidFill>
              </a:rPr>
              <a:t>What is the Why? Strategy changes, the Why remains.</a:t>
            </a:r>
            <a:br>
              <a:rPr lang="en" sz="2500" b="1">
                <a:solidFill>
                  <a:srgbClr val="C00000"/>
                </a:solidFill>
                <a:latin typeface="Fira Sans"/>
                <a:ea typeface="Fira Sans"/>
                <a:cs typeface="Fira Sans"/>
                <a:sym typeface="Fira Sans"/>
              </a:rPr>
            </a:br>
            <a:endParaRPr sz="900"/>
          </a:p>
          <a:p>
            <a:pPr marL="0" lvl="0" indent="0" algn="l" rtl="0">
              <a:lnSpc>
                <a:spcPct val="100000"/>
              </a:lnSpc>
              <a:spcBef>
                <a:spcPts val="0"/>
              </a:spcBef>
              <a:spcAft>
                <a:spcPts val="0"/>
              </a:spcAft>
              <a:buSzPts val="1600"/>
              <a:buNone/>
            </a:pPr>
            <a:r>
              <a:rPr lang="en" sz="1600"/>
              <a:t>“What finally brought me back, after years of running away, wasn’t lattes or skinny jeans; it was the sacraments. Baptism, confession, Communion, preaching the Word, anointing the sick — you know, those strange rituals and traditions Christians have been practicing for the past 2,000 years. The sacraments are what make the church relevant, no matter the culture or era. They don’t need to be repackaged or rebranded; they just need to be practiced, offered and explained in the context of a loving, authentic and inclusive community. “</a:t>
            </a:r>
            <a:endParaRPr/>
          </a:p>
          <a:p>
            <a:pPr marL="0" lvl="0" indent="0" algn="l" rtl="0">
              <a:lnSpc>
                <a:spcPct val="100000"/>
              </a:lnSpc>
              <a:spcBef>
                <a:spcPts val="0"/>
              </a:spcBef>
              <a:spcAft>
                <a:spcPts val="0"/>
              </a:spcAft>
              <a:buSzPts val="1600"/>
              <a:buNone/>
            </a:pPr>
            <a:endParaRPr sz="1600"/>
          </a:p>
          <a:p>
            <a:pPr marL="0" lvl="0" indent="0" algn="r" rtl="0">
              <a:lnSpc>
                <a:spcPct val="100000"/>
              </a:lnSpc>
              <a:spcBef>
                <a:spcPts val="0"/>
              </a:spcBef>
              <a:spcAft>
                <a:spcPts val="0"/>
              </a:spcAft>
              <a:buSzPts val="1600"/>
              <a:buNone/>
            </a:pPr>
            <a:r>
              <a:rPr lang="en" sz="1600"/>
              <a:t>— Rachel Held Evans</a:t>
            </a:r>
            <a:endParaRPr/>
          </a:p>
        </p:txBody>
      </p:sp>
      <p:sp>
        <p:nvSpPr>
          <p:cNvPr id="650" name="Google Shape;650;p10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106" descr="Shape 351"/>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656" name="Google Shape;656;p106"/>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Giving</a:t>
            </a:r>
            <a:endParaRPr/>
          </a:p>
        </p:txBody>
      </p:sp>
      <p:pic>
        <p:nvPicPr>
          <p:cNvPr id="657" name="Google Shape;657;p106" descr="Shape 1004"/>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58" name="Google Shape;658;p106"/>
          <p:cNvSpPr txBox="1">
            <a:spLocks noGrp="1"/>
          </p:cNvSpPr>
          <p:nvPr>
            <p:ph type="body" idx="1"/>
          </p:nvPr>
        </p:nvSpPr>
        <p:spPr>
          <a:xfrm>
            <a:off x="478295" y="1631669"/>
            <a:ext cx="7965903" cy="29375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500" b="1">
                <a:solidFill>
                  <a:srgbClr val="C00000"/>
                </a:solidFill>
                <a:latin typeface="Fira Sans"/>
                <a:ea typeface="Fira Sans"/>
                <a:cs typeface="Fira Sans"/>
                <a:sym typeface="Fira Sans"/>
              </a:rPr>
              <a:t>Cross-Generational Giving</a:t>
            </a:r>
            <a:br>
              <a:rPr lang="en" sz="2500" b="1">
                <a:solidFill>
                  <a:srgbClr val="C00000"/>
                </a:solidFill>
                <a:latin typeface="Fira Sans"/>
                <a:ea typeface="Fira Sans"/>
                <a:cs typeface="Fira Sans"/>
                <a:sym typeface="Fira Sans"/>
              </a:rPr>
            </a:br>
            <a:endParaRPr sz="1000"/>
          </a:p>
          <a:p>
            <a:pPr marL="0" lvl="0" indent="0" algn="l" rtl="0">
              <a:lnSpc>
                <a:spcPct val="100000"/>
              </a:lnSpc>
              <a:spcBef>
                <a:spcPts val="0"/>
              </a:spcBef>
              <a:spcAft>
                <a:spcPts val="0"/>
              </a:spcAft>
              <a:buSzPts val="2400"/>
              <a:buNone/>
            </a:pPr>
            <a:r>
              <a:rPr lang="en" sz="1800">
                <a:latin typeface="Calibri"/>
                <a:ea typeface="Calibri"/>
                <a:cs typeface="Calibri"/>
                <a:sym typeface="Calibri"/>
              </a:rPr>
              <a:t>Are there strategies that work…with a different audience?</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Videos</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Mission Moments</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Emails</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Letters</a:t>
            </a:r>
            <a:endParaRPr sz="1800">
              <a:latin typeface="Calibri"/>
              <a:ea typeface="Calibri"/>
              <a:cs typeface="Calibri"/>
              <a:sym typeface="Calibri"/>
            </a:endParaRPr>
          </a:p>
          <a:p>
            <a:pPr marL="0" lvl="0" indent="0" algn="l" rtl="0">
              <a:lnSpc>
                <a:spcPct val="100000"/>
              </a:lnSpc>
              <a:spcBef>
                <a:spcPts val="0"/>
              </a:spcBef>
              <a:spcAft>
                <a:spcPts val="0"/>
              </a:spcAft>
              <a:buSzPts val="2400"/>
              <a:buNone/>
            </a:pPr>
            <a:endParaRPr sz="1800">
              <a:latin typeface="Calibri"/>
              <a:ea typeface="Calibri"/>
              <a:cs typeface="Calibri"/>
              <a:sym typeface="Calibri"/>
            </a:endParaRPr>
          </a:p>
          <a:p>
            <a:pPr marL="0" lvl="0" indent="0" algn="l" rtl="0">
              <a:lnSpc>
                <a:spcPct val="100000"/>
              </a:lnSpc>
              <a:spcBef>
                <a:spcPts val="0"/>
              </a:spcBef>
              <a:spcAft>
                <a:spcPts val="0"/>
              </a:spcAft>
              <a:buSzPts val="2400"/>
              <a:buNone/>
            </a:pPr>
            <a:r>
              <a:rPr lang="en" sz="1800" b="1">
                <a:latin typeface="Calibri"/>
                <a:ea typeface="Calibri"/>
                <a:cs typeface="Calibri"/>
                <a:sym typeface="Calibri"/>
              </a:rPr>
              <a:t>Representation rather than perfection matters. </a:t>
            </a:r>
            <a:endParaRPr sz="1800" b="1">
              <a:latin typeface="Calibri"/>
              <a:ea typeface="Calibri"/>
              <a:cs typeface="Calibri"/>
              <a:sym typeface="Calibri"/>
            </a:endParaRPr>
          </a:p>
        </p:txBody>
      </p:sp>
      <p:sp>
        <p:nvSpPr>
          <p:cNvPr id="659" name="Google Shape;659;p10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107" descr="Shape 351"/>
          <p:cNvPicPr preferRelativeResize="0"/>
          <p:nvPr/>
        </p:nvPicPr>
        <p:blipFill rotWithShape="1">
          <a:blip r:embed="rId3">
            <a:alphaModFix/>
          </a:blip>
          <a:srcRect t="8332" b="8339"/>
          <a:stretch/>
        </p:blipFill>
        <p:spPr>
          <a:xfrm>
            <a:off x="-7764" y="-325208"/>
            <a:ext cx="9147495" cy="1384968"/>
          </a:xfrm>
          <a:prstGeom prst="rect">
            <a:avLst/>
          </a:prstGeom>
          <a:noFill/>
          <a:ln>
            <a:noFill/>
          </a:ln>
        </p:spPr>
      </p:pic>
      <p:sp>
        <p:nvSpPr>
          <p:cNvPr id="665" name="Google Shape;665;p107"/>
          <p:cNvSpPr txBox="1">
            <a:spLocks noGrp="1"/>
          </p:cNvSpPr>
          <p:nvPr>
            <p:ph type="title"/>
          </p:nvPr>
        </p:nvSpPr>
        <p:spPr>
          <a:xfrm>
            <a:off x="212700" y="205975"/>
            <a:ext cx="84741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000"/>
              <a:buFont typeface="Bitter"/>
              <a:buNone/>
            </a:pPr>
            <a:r>
              <a:rPr lang="en" sz="3000">
                <a:solidFill>
                  <a:srgbClr val="FFFFFF"/>
                </a:solidFill>
              </a:rPr>
              <a:t>Generational Giving: Your Letter for all</a:t>
            </a:r>
            <a:endParaRPr/>
          </a:p>
        </p:txBody>
      </p:sp>
      <p:pic>
        <p:nvPicPr>
          <p:cNvPr id="666" name="Google Shape;666;p107" descr="Shape 1021"/>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667" name="Google Shape;667;p107"/>
          <p:cNvSpPr txBox="1">
            <a:spLocks noGrp="1"/>
          </p:cNvSpPr>
          <p:nvPr>
            <p:ph type="body" idx="1"/>
          </p:nvPr>
        </p:nvSpPr>
        <p:spPr>
          <a:xfrm>
            <a:off x="390325" y="1376800"/>
            <a:ext cx="8474100" cy="3644400"/>
          </a:xfrm>
          <a:prstGeom prst="rect">
            <a:avLst/>
          </a:prstGeom>
          <a:noFill/>
          <a:ln>
            <a:noFill/>
          </a:ln>
        </p:spPr>
        <p:txBody>
          <a:bodyPr spcFirstLastPara="1" wrap="square" lIns="0" tIns="0" rIns="0" bIns="0" anchor="t" anchorCtr="0">
            <a:normAutofit/>
          </a:bodyPr>
          <a:lstStyle/>
          <a:p>
            <a:pPr marL="457200" lvl="0" indent="-355600" algn="l" rtl="0">
              <a:lnSpc>
                <a:spcPct val="115000"/>
              </a:lnSpc>
              <a:spcBef>
                <a:spcPts val="0"/>
              </a:spcBef>
              <a:spcAft>
                <a:spcPts val="0"/>
              </a:spcAft>
              <a:buSzPts val="2000"/>
              <a:buFont typeface="Fira Sans"/>
              <a:buChar char="•"/>
            </a:pPr>
            <a:r>
              <a:rPr lang="en" sz="2000"/>
              <a:t>Who are in your “pews”? </a:t>
            </a:r>
            <a:endParaRPr sz="2000"/>
          </a:p>
          <a:p>
            <a:pPr marL="457200" lvl="0" indent="-355600" algn="l" rtl="0">
              <a:lnSpc>
                <a:spcPct val="115000"/>
              </a:lnSpc>
              <a:spcBef>
                <a:spcPts val="0"/>
              </a:spcBef>
              <a:spcAft>
                <a:spcPts val="0"/>
              </a:spcAft>
              <a:buSzPts val="2000"/>
              <a:buFont typeface="Fira Sans"/>
              <a:buChar char="•"/>
            </a:pPr>
            <a:r>
              <a:rPr lang="en" sz="2000"/>
              <a:t>Based on your data, what messages need to be heard?</a:t>
            </a:r>
            <a:endParaRPr sz="2000"/>
          </a:p>
          <a:p>
            <a:pPr marL="457200" lvl="0" indent="-355600" algn="l" rtl="0">
              <a:lnSpc>
                <a:spcPct val="115000"/>
              </a:lnSpc>
              <a:spcBef>
                <a:spcPts val="0"/>
              </a:spcBef>
              <a:spcAft>
                <a:spcPts val="0"/>
              </a:spcAft>
              <a:buSzPts val="2000"/>
              <a:buFont typeface="Fira Sans"/>
              <a:buChar char="•"/>
            </a:pPr>
            <a:r>
              <a:rPr lang="en" sz="2000"/>
              <a:t>What would a letter look like from your parish?  </a:t>
            </a:r>
            <a:r>
              <a:rPr lang="en" sz="1400">
                <a:latin typeface="Georgia"/>
                <a:ea typeface="Georgia"/>
                <a:cs typeface="Georgia"/>
                <a:sym typeface="Georgia"/>
              </a:rPr>
              <a:t>  											</a:t>
            </a:r>
            <a:endParaRPr/>
          </a:p>
        </p:txBody>
      </p:sp>
      <p:sp>
        <p:nvSpPr>
          <p:cNvPr id="668" name="Google Shape;668;p10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108" descr="Shape 342"/>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674" name="Google Shape;674;p10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Generational Giving</a:t>
            </a:r>
            <a:endParaRPr/>
          </a:p>
        </p:txBody>
      </p:sp>
      <p:sp>
        <p:nvSpPr>
          <p:cNvPr id="675" name="Google Shape;675;p108"/>
          <p:cNvSpPr txBox="1">
            <a:spLocks noGrp="1"/>
          </p:cNvSpPr>
          <p:nvPr>
            <p:ph type="body" idx="1"/>
          </p:nvPr>
        </p:nvSpPr>
        <p:spPr>
          <a:xfrm>
            <a:off x="387212" y="1657069"/>
            <a:ext cx="8369700" cy="2937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400"/>
              <a:buNone/>
            </a:pPr>
            <a:r>
              <a:rPr lang="en" b="1">
                <a:solidFill>
                  <a:srgbClr val="542C75"/>
                </a:solidFill>
                <a:latin typeface="Fira Sans"/>
                <a:ea typeface="Fira Sans"/>
                <a:cs typeface="Fira Sans"/>
                <a:sym typeface="Fira Sans"/>
              </a:rPr>
              <a:t>Team Exercise: Describe Your Generational Characteristics</a:t>
            </a:r>
            <a:br>
              <a:rPr lang="en" b="1">
                <a:solidFill>
                  <a:srgbClr val="542C75"/>
                </a:solidFill>
                <a:latin typeface="Fira Sans"/>
                <a:ea typeface="Fira Sans"/>
                <a:cs typeface="Fira Sans"/>
                <a:sym typeface="Fira Sans"/>
              </a:rPr>
            </a:br>
            <a:br>
              <a:rPr lang="en" sz="1200"/>
            </a:br>
            <a:r>
              <a:rPr lang="en"/>
              <a:t>What are the generational characteristics of your church</a:t>
            </a:r>
            <a:r>
              <a:rPr lang="en">
                <a:solidFill>
                  <a:srgbClr val="000000"/>
                </a:solidFill>
                <a:latin typeface="Fira Sans"/>
                <a:ea typeface="Fira Sans"/>
                <a:cs typeface="Fira Sans"/>
                <a:sym typeface="Fira Sans"/>
              </a:rPr>
              <a:t>? </a:t>
            </a:r>
            <a:endParaRPr/>
          </a:p>
          <a:p>
            <a:pPr marL="457200" lvl="0" indent="-381000" algn="l" rtl="0">
              <a:lnSpc>
                <a:spcPct val="150000"/>
              </a:lnSpc>
              <a:spcBef>
                <a:spcPts val="0"/>
              </a:spcBef>
              <a:spcAft>
                <a:spcPts val="0"/>
              </a:spcAft>
              <a:buSzPts val="2400"/>
              <a:buChar char="•"/>
            </a:pPr>
            <a:r>
              <a:rPr lang="en"/>
              <a:t>Who are in your pews?</a:t>
            </a:r>
            <a:endParaRPr/>
          </a:p>
          <a:p>
            <a:pPr marL="457200" lvl="0" indent="-381000" algn="l" rtl="0">
              <a:lnSpc>
                <a:spcPct val="150000"/>
              </a:lnSpc>
              <a:spcBef>
                <a:spcPts val="0"/>
              </a:spcBef>
              <a:spcAft>
                <a:spcPts val="0"/>
              </a:spcAft>
              <a:buSzPts val="2400"/>
              <a:buChar char="•"/>
            </a:pPr>
            <a:r>
              <a:rPr lang="en"/>
              <a:t>Based on your data, what messages need to be heard?</a:t>
            </a:r>
            <a:endParaRPr/>
          </a:p>
          <a:p>
            <a:pPr marL="457200" lvl="0" indent="-381000" algn="l" rtl="0">
              <a:lnSpc>
                <a:spcPct val="150000"/>
              </a:lnSpc>
              <a:spcBef>
                <a:spcPts val="0"/>
              </a:spcBef>
              <a:spcAft>
                <a:spcPts val="0"/>
              </a:spcAft>
              <a:buSzPts val="2400"/>
              <a:buChar char="•"/>
            </a:pPr>
            <a:r>
              <a:rPr lang="en"/>
              <a:t>What would a letter look like from your parish?</a:t>
            </a:r>
            <a:endParaRPr/>
          </a:p>
        </p:txBody>
      </p:sp>
      <p:pic>
        <p:nvPicPr>
          <p:cNvPr id="676" name="Google Shape;676;p108" descr="Shape 346"/>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677" name="Google Shape;677;p10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109"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683" name="Google Shape;683;p109"/>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Thank You to Our Sponsors!</a:t>
            </a:r>
            <a:endParaRPr/>
          </a:p>
        </p:txBody>
      </p:sp>
      <p:pic>
        <p:nvPicPr>
          <p:cNvPr id="684" name="Google Shape;684;p109"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685" name="Google Shape;685;p109"/>
          <p:cNvSpPr txBox="1">
            <a:spLocks noGrp="1"/>
          </p:cNvSpPr>
          <p:nvPr>
            <p:ph type="body" idx="1"/>
          </p:nvPr>
        </p:nvSpPr>
        <p:spPr>
          <a:xfrm>
            <a:off x="2793813" y="1938325"/>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499"/>
              <a:buNone/>
            </a:pPr>
            <a:r>
              <a:rPr lang="en" sz="3340"/>
              <a:t>Vandersall Collective</a:t>
            </a:r>
            <a:br>
              <a:rPr lang="en" sz="3500"/>
            </a:br>
            <a:endParaRPr sz="2202"/>
          </a:p>
          <a:p>
            <a:pPr marL="0" lvl="0" indent="0" algn="ctr" rtl="0">
              <a:lnSpc>
                <a:spcPct val="100000"/>
              </a:lnSpc>
              <a:spcBef>
                <a:spcPts val="0"/>
              </a:spcBef>
              <a:spcAft>
                <a:spcPts val="0"/>
              </a:spcAft>
              <a:buSzPts val="3500"/>
              <a:buNone/>
            </a:pPr>
            <a:r>
              <a:rPr lang="en">
                <a:solidFill>
                  <a:schemeClr val="dk1"/>
                </a:solidFill>
              </a:rPr>
              <a:t>VandersallCollective.com</a:t>
            </a:r>
            <a:endParaRPr/>
          </a:p>
        </p:txBody>
      </p:sp>
      <p:pic>
        <p:nvPicPr>
          <p:cNvPr id="686" name="Google Shape;686;p109"/>
          <p:cNvPicPr preferRelativeResize="0"/>
          <p:nvPr/>
        </p:nvPicPr>
        <p:blipFill rotWithShape="1">
          <a:blip r:embed="rId5">
            <a:alphaModFix/>
          </a:blip>
          <a:srcRect/>
          <a:stretch/>
        </p:blipFill>
        <p:spPr>
          <a:xfrm>
            <a:off x="1472038" y="1696562"/>
            <a:ext cx="1597751" cy="15977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110" descr="ProjectResource_1920x1080.jpg"/>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692" name="Google Shape;692;p110"/>
          <p:cNvPicPr preferRelativeResize="0"/>
          <p:nvPr/>
        </p:nvPicPr>
        <p:blipFill rotWithShape="1">
          <a:blip r:embed="rId4">
            <a:alphaModFix/>
          </a:blip>
          <a:src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67"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00" name="Google Shape;300;p6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Review Week 1</a:t>
            </a:r>
            <a:endParaRPr/>
          </a:p>
        </p:txBody>
      </p:sp>
      <p:pic>
        <p:nvPicPr>
          <p:cNvPr id="301" name="Google Shape;301;p67" descr="Shape 562"/>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302" name="Google Shape;302;p67"/>
          <p:cNvSpPr txBox="1">
            <a:spLocks noGrp="1"/>
          </p:cNvSpPr>
          <p:nvPr>
            <p:ph type="body" idx="1"/>
          </p:nvPr>
        </p:nvSpPr>
        <p:spPr>
          <a:xfrm>
            <a:off x="198950" y="1665225"/>
            <a:ext cx="8348100" cy="2664900"/>
          </a:xfrm>
          <a:prstGeom prst="rect">
            <a:avLst/>
          </a:prstGeom>
          <a:noFill/>
          <a:ln>
            <a:noFill/>
          </a:ln>
        </p:spPr>
        <p:txBody>
          <a:bodyPr spcFirstLastPara="1" wrap="square" lIns="45675" tIns="45675" rIns="45675" bIns="45675" anchor="t" anchorCtr="0">
            <a:normAutofit fontScale="77500" lnSpcReduction="20000"/>
          </a:bodyPr>
          <a:lstStyle/>
          <a:p>
            <a:pPr marL="457200" lvl="0" indent="-368935" algn="l" rtl="0">
              <a:lnSpc>
                <a:spcPct val="184444"/>
              </a:lnSpc>
              <a:spcBef>
                <a:spcPts val="0"/>
              </a:spcBef>
              <a:spcAft>
                <a:spcPts val="0"/>
              </a:spcAft>
              <a:buSzPct val="100000"/>
              <a:buChar char="•"/>
            </a:pPr>
            <a:r>
              <a:rPr lang="en" sz="2600"/>
              <a:t>Money narratives: what do we carry and what needs to be released?</a:t>
            </a:r>
            <a:endParaRPr sz="2600"/>
          </a:p>
          <a:p>
            <a:pPr marL="457200" lvl="0" indent="-368935" algn="l" rtl="0">
              <a:lnSpc>
                <a:spcPct val="184444"/>
              </a:lnSpc>
              <a:spcBef>
                <a:spcPts val="0"/>
              </a:spcBef>
              <a:spcAft>
                <a:spcPts val="0"/>
              </a:spcAft>
              <a:buSzPct val="100000"/>
              <a:buChar char="•"/>
            </a:pPr>
            <a:r>
              <a:rPr lang="en" sz="2600"/>
              <a:t>A theology of table building</a:t>
            </a:r>
            <a:endParaRPr sz="2600"/>
          </a:p>
          <a:p>
            <a:pPr marL="457200" lvl="0" indent="-368935" algn="l" rtl="0">
              <a:lnSpc>
                <a:spcPct val="184444"/>
              </a:lnSpc>
              <a:spcBef>
                <a:spcPts val="0"/>
              </a:spcBef>
              <a:spcAft>
                <a:spcPts val="0"/>
              </a:spcAft>
              <a:buSzPct val="100000"/>
              <a:buChar char="•"/>
            </a:pPr>
            <a:r>
              <a:rPr lang="en" sz="2600">
                <a:solidFill>
                  <a:schemeClr val="dk1"/>
                </a:solidFill>
              </a:rPr>
              <a:t>Fundraising as a ministry</a:t>
            </a:r>
            <a:endParaRPr sz="2600"/>
          </a:p>
          <a:p>
            <a:pPr marL="457200" lvl="0" indent="-368935" algn="l" rtl="0">
              <a:lnSpc>
                <a:spcPct val="184444"/>
              </a:lnSpc>
              <a:spcBef>
                <a:spcPts val="0"/>
              </a:spcBef>
              <a:spcAft>
                <a:spcPts val="0"/>
              </a:spcAft>
              <a:buSzPct val="100000"/>
              <a:buChar char="•"/>
            </a:pPr>
            <a:r>
              <a:rPr lang="en" sz="2600"/>
              <a:t>What is the “Why”</a:t>
            </a:r>
            <a:endParaRPr sz="2600"/>
          </a:p>
        </p:txBody>
      </p:sp>
      <p:sp>
        <p:nvSpPr>
          <p:cNvPr id="303" name="Google Shape;303;p6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68" descr="Shape 342"/>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09" name="Google Shape;309;p6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310" name="Google Shape;310;p68"/>
          <p:cNvSpPr txBox="1">
            <a:spLocks noGrp="1"/>
          </p:cNvSpPr>
          <p:nvPr>
            <p:ph type="body" idx="1"/>
          </p:nvPr>
        </p:nvSpPr>
        <p:spPr>
          <a:xfrm>
            <a:off x="387212" y="1657069"/>
            <a:ext cx="8369700" cy="2937600"/>
          </a:xfrm>
          <a:prstGeom prst="rect">
            <a:avLst/>
          </a:prstGeom>
          <a:noFill/>
          <a:ln>
            <a:noFill/>
          </a:ln>
        </p:spPr>
        <p:txBody>
          <a:bodyPr spcFirstLastPara="1" wrap="square" lIns="45675" tIns="45675" rIns="45675" bIns="45675" anchor="t" anchorCtr="0">
            <a:normAutofit fontScale="85000" lnSpcReduction="20000"/>
          </a:bodyPr>
          <a:lstStyle/>
          <a:p>
            <a:pPr marL="0" lvl="0" indent="0" algn="l" rtl="0">
              <a:lnSpc>
                <a:spcPct val="100000"/>
              </a:lnSpc>
              <a:spcBef>
                <a:spcPts val="0"/>
              </a:spcBef>
              <a:spcAft>
                <a:spcPts val="0"/>
              </a:spcAft>
              <a:buSzPct val="100000"/>
              <a:buNone/>
            </a:pPr>
            <a:r>
              <a:rPr lang="en" b="1">
                <a:solidFill>
                  <a:srgbClr val="542C75"/>
                </a:solidFill>
                <a:latin typeface="Fira Sans"/>
                <a:ea typeface="Fira Sans"/>
                <a:cs typeface="Fira Sans"/>
                <a:sym typeface="Fira Sans"/>
              </a:rPr>
              <a:t>Week 1 Team Exercises: Releasing </a:t>
            </a:r>
            <a:r>
              <a:rPr lang="en" b="1">
                <a:solidFill>
                  <a:srgbClr val="542C75"/>
                </a:solidFill>
              </a:rPr>
              <a:t>and Reimagining</a:t>
            </a:r>
            <a:r>
              <a:rPr lang="en" b="1">
                <a:solidFill>
                  <a:srgbClr val="542C75"/>
                </a:solidFill>
                <a:latin typeface="Fira Sans"/>
                <a:ea typeface="Fira Sans"/>
                <a:cs typeface="Fira Sans"/>
                <a:sym typeface="Fira Sans"/>
              </a:rPr>
              <a:t> Together</a:t>
            </a:r>
            <a:endParaRPr b="1">
              <a:solidFill>
                <a:srgbClr val="542C75"/>
              </a:solidFill>
              <a:latin typeface="Fira Sans"/>
              <a:ea typeface="Fira Sans"/>
              <a:cs typeface="Fira Sans"/>
              <a:sym typeface="Fira Sans"/>
            </a:endParaRPr>
          </a:p>
          <a:p>
            <a:pPr marL="0" lvl="0" indent="0" algn="l" rtl="0">
              <a:lnSpc>
                <a:spcPct val="100000"/>
              </a:lnSpc>
              <a:spcBef>
                <a:spcPts val="0"/>
              </a:spcBef>
              <a:spcAft>
                <a:spcPts val="0"/>
              </a:spcAft>
              <a:buSzPct val="100000"/>
              <a:buNone/>
            </a:pPr>
            <a:endParaRPr b="1">
              <a:solidFill>
                <a:srgbClr val="542C75"/>
              </a:solidFill>
              <a:latin typeface="Fira Sans"/>
              <a:ea typeface="Fira Sans"/>
              <a:cs typeface="Fira Sans"/>
              <a:sym typeface="Fira Sans"/>
            </a:endParaRPr>
          </a:p>
          <a:p>
            <a:pPr marL="457200" lvl="0" indent="-346710" algn="l" rtl="0">
              <a:lnSpc>
                <a:spcPct val="115000"/>
              </a:lnSpc>
              <a:spcBef>
                <a:spcPts val="0"/>
              </a:spcBef>
              <a:spcAft>
                <a:spcPts val="0"/>
              </a:spcAft>
              <a:buClr>
                <a:schemeClr val="dk1"/>
              </a:buClr>
              <a:buSzPct val="100000"/>
              <a:buChar char="•"/>
            </a:pPr>
            <a:r>
              <a:rPr lang="en">
                <a:solidFill>
                  <a:schemeClr val="dk1"/>
                </a:solidFill>
              </a:rPr>
              <a:t>How do you presently think about, describe, and understand fundraising? What do you need to release, reimagine, and/or practice to view fundraising as a ministry?</a:t>
            </a:r>
            <a:endParaRPr>
              <a:solidFill>
                <a:schemeClr val="dk1"/>
              </a:solidFill>
            </a:endParaRPr>
          </a:p>
          <a:p>
            <a:pPr marL="457200" lvl="0" indent="0" algn="l" rtl="0">
              <a:lnSpc>
                <a:spcPct val="115000"/>
              </a:lnSpc>
              <a:spcBef>
                <a:spcPts val="0"/>
              </a:spcBef>
              <a:spcAft>
                <a:spcPts val="0"/>
              </a:spcAft>
              <a:buSzPct val="117647"/>
              <a:buNone/>
            </a:pPr>
            <a:endParaRPr>
              <a:solidFill>
                <a:schemeClr val="dk1"/>
              </a:solidFill>
            </a:endParaRPr>
          </a:p>
          <a:p>
            <a:pPr marL="457200" lvl="0" indent="-346710" algn="l" rtl="0">
              <a:lnSpc>
                <a:spcPct val="115000"/>
              </a:lnSpc>
              <a:spcBef>
                <a:spcPts val="0"/>
              </a:spcBef>
              <a:spcAft>
                <a:spcPts val="0"/>
              </a:spcAft>
              <a:buClr>
                <a:schemeClr val="dk1"/>
              </a:buClr>
              <a:buSzPct val="100000"/>
              <a:buFont typeface="Fira Sans"/>
              <a:buChar char="•"/>
            </a:pPr>
            <a:r>
              <a:rPr lang="en">
                <a:solidFill>
                  <a:schemeClr val="dk1"/>
                </a:solidFill>
                <a:latin typeface="Fira Sans"/>
                <a:ea typeface="Fira Sans"/>
                <a:cs typeface="Fira Sans"/>
                <a:sym typeface="Fira Sans"/>
              </a:rPr>
              <a:t>What is your “Why”?</a:t>
            </a:r>
            <a:endParaRPr>
              <a:solidFill>
                <a:schemeClr val="dk1"/>
              </a:solidFill>
              <a:latin typeface="Fira Sans"/>
              <a:ea typeface="Fira Sans"/>
              <a:cs typeface="Fira Sans"/>
              <a:sym typeface="Fira Sans"/>
            </a:endParaRPr>
          </a:p>
          <a:p>
            <a:pPr marL="457200" lvl="0" indent="0" algn="l" rtl="0">
              <a:lnSpc>
                <a:spcPct val="115000"/>
              </a:lnSpc>
              <a:spcBef>
                <a:spcPts val="0"/>
              </a:spcBef>
              <a:spcAft>
                <a:spcPts val="0"/>
              </a:spcAft>
              <a:buSzPct val="117647"/>
              <a:buNone/>
            </a:pPr>
            <a:endParaRPr>
              <a:solidFill>
                <a:schemeClr val="dk1"/>
              </a:solidFill>
            </a:endParaRPr>
          </a:p>
          <a:p>
            <a:pPr marL="457200" lvl="0" indent="-346710" algn="l" rtl="0">
              <a:lnSpc>
                <a:spcPct val="115000"/>
              </a:lnSpc>
              <a:spcBef>
                <a:spcPts val="0"/>
              </a:spcBef>
              <a:spcAft>
                <a:spcPts val="0"/>
              </a:spcAft>
              <a:buSzPct val="100000"/>
              <a:buChar char="•"/>
            </a:pPr>
            <a:r>
              <a:rPr lang="en"/>
              <a:t>I</a:t>
            </a:r>
            <a:r>
              <a:rPr lang="en">
                <a:solidFill>
                  <a:srgbClr val="000000"/>
                </a:solidFill>
                <a:latin typeface="Fira Sans"/>
                <a:ea typeface="Fira Sans"/>
                <a:cs typeface="Fira Sans"/>
                <a:sym typeface="Fira Sans"/>
              </a:rPr>
              <a:t>f a million dollars was the result of a focused effort of stewardship at your church, what would that look like? </a:t>
            </a:r>
            <a:endParaRPr/>
          </a:p>
        </p:txBody>
      </p:sp>
      <p:pic>
        <p:nvPicPr>
          <p:cNvPr id="311" name="Google Shape;311;p68" descr="Shape 346"/>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312" name="Google Shape;312;p6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69" descr="Shape 173"/>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pic>
        <p:nvPicPr>
          <p:cNvPr id="318" name="Google Shape;318;p69" descr="Shape 174"/>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319" name="Google Shape;319;p69"/>
          <p:cNvSpPr txBox="1">
            <a:spLocks noGrp="1"/>
          </p:cNvSpPr>
          <p:nvPr>
            <p:ph type="body" idx="1"/>
          </p:nvPr>
        </p:nvSpPr>
        <p:spPr>
          <a:xfrm>
            <a:off x="295824" y="1691769"/>
            <a:ext cx="7886700" cy="2832900"/>
          </a:xfrm>
          <a:prstGeom prst="rect">
            <a:avLst/>
          </a:prstGeom>
          <a:noFill/>
          <a:ln>
            <a:noFill/>
          </a:ln>
        </p:spPr>
        <p:txBody>
          <a:bodyPr spcFirstLastPara="1" wrap="square" lIns="34275" tIns="34275" rIns="34275" bIns="34275" anchor="t" anchorCtr="0">
            <a:normAutofit/>
          </a:bodyPr>
          <a:lstStyle/>
          <a:p>
            <a:pPr marL="0" lvl="0" indent="0" algn="l" rtl="0">
              <a:lnSpc>
                <a:spcPct val="115000"/>
              </a:lnSpc>
              <a:spcBef>
                <a:spcPts val="0"/>
              </a:spcBef>
              <a:spcAft>
                <a:spcPts val="0"/>
              </a:spcAft>
              <a:buSzPts val="2100"/>
              <a:buNone/>
            </a:pPr>
            <a:r>
              <a:rPr lang="en" sz="2200">
                <a:latin typeface="Fira Sans"/>
                <a:ea typeface="Fira Sans"/>
                <a:cs typeface="Fira Sans"/>
                <a:sym typeface="Fira Sans"/>
              </a:rPr>
              <a:t>A reminder as we begin this week:</a:t>
            </a:r>
            <a:endParaRPr sz="2200">
              <a:latin typeface="Fira Sans"/>
              <a:ea typeface="Fira Sans"/>
              <a:cs typeface="Fira Sans"/>
              <a:sym typeface="Fira Sans"/>
            </a:endParaRPr>
          </a:p>
          <a:p>
            <a:pPr marL="457200" lvl="0" indent="-368300" algn="l" rtl="0">
              <a:lnSpc>
                <a:spcPct val="115000"/>
              </a:lnSpc>
              <a:spcBef>
                <a:spcPts val="0"/>
              </a:spcBef>
              <a:spcAft>
                <a:spcPts val="0"/>
              </a:spcAft>
              <a:buSzPts val="2200"/>
              <a:buFont typeface="Fira Sans"/>
              <a:buChar char="•"/>
            </a:pPr>
            <a:r>
              <a:rPr lang="en" sz="2200">
                <a:latin typeface="Fira Sans"/>
                <a:ea typeface="Fira Sans"/>
                <a:cs typeface="Fira Sans"/>
                <a:sym typeface="Fira Sans"/>
              </a:rPr>
              <a:t>Sharing/Repairing of the World </a:t>
            </a:r>
            <a:endParaRPr sz="2200">
              <a:latin typeface="Fira Sans"/>
              <a:ea typeface="Fira Sans"/>
              <a:cs typeface="Fira Sans"/>
              <a:sym typeface="Fira Sans"/>
            </a:endParaRPr>
          </a:p>
          <a:p>
            <a:pPr marL="457200" lvl="0" indent="-368300" algn="l" rtl="0">
              <a:lnSpc>
                <a:spcPct val="115000"/>
              </a:lnSpc>
              <a:spcBef>
                <a:spcPts val="0"/>
              </a:spcBef>
              <a:spcAft>
                <a:spcPts val="0"/>
              </a:spcAft>
              <a:buSzPts val="2200"/>
              <a:buFont typeface="Fira Sans"/>
              <a:buChar char="•"/>
            </a:pPr>
            <a:r>
              <a:rPr lang="en" sz="2200">
                <a:latin typeface="Fira Sans"/>
                <a:ea typeface="Fira Sans"/>
                <a:cs typeface="Fira Sans"/>
                <a:sym typeface="Fira Sans"/>
              </a:rPr>
              <a:t>Table making</a:t>
            </a:r>
            <a:endParaRPr sz="2200">
              <a:latin typeface="Fira Sans"/>
              <a:ea typeface="Fira Sans"/>
              <a:cs typeface="Fira Sans"/>
              <a:sym typeface="Fira Sans"/>
            </a:endParaRPr>
          </a:p>
          <a:p>
            <a:pPr marL="457200" lvl="0" indent="-368300" algn="l" rtl="0">
              <a:lnSpc>
                <a:spcPct val="115000"/>
              </a:lnSpc>
              <a:spcBef>
                <a:spcPts val="0"/>
              </a:spcBef>
              <a:spcAft>
                <a:spcPts val="0"/>
              </a:spcAft>
              <a:buSzPts val="2200"/>
              <a:buFont typeface="Fira Sans"/>
              <a:buChar char="•"/>
            </a:pPr>
            <a:r>
              <a:rPr lang="en" sz="2200">
                <a:solidFill>
                  <a:schemeClr val="dk1"/>
                </a:solidFill>
                <a:latin typeface="Fira Sans"/>
                <a:ea typeface="Fira Sans"/>
                <a:cs typeface="Fira Sans"/>
                <a:sym typeface="Fira Sans"/>
              </a:rPr>
              <a:t>When </a:t>
            </a:r>
            <a:r>
              <a:rPr lang="en" sz="2200" b="1">
                <a:solidFill>
                  <a:schemeClr val="dk1"/>
                </a:solidFill>
                <a:latin typeface="Fira Sans"/>
                <a:ea typeface="Fira Sans"/>
                <a:cs typeface="Fira Sans"/>
                <a:sym typeface="Fira Sans"/>
              </a:rPr>
              <a:t>fundraising is ministry,</a:t>
            </a:r>
            <a:r>
              <a:rPr lang="en" sz="2200">
                <a:solidFill>
                  <a:schemeClr val="dk1"/>
                </a:solidFill>
                <a:latin typeface="Fira Sans"/>
                <a:ea typeface="Fira Sans"/>
                <a:cs typeface="Fira Sans"/>
                <a:sym typeface="Fira Sans"/>
              </a:rPr>
              <a:t> lives are transformed in the giving of gifts to change and repair a broken world as we reconcile ourselves to God. </a:t>
            </a:r>
            <a:endParaRPr sz="2200">
              <a:latin typeface="Fira Sans"/>
              <a:ea typeface="Fira Sans"/>
              <a:cs typeface="Fira Sans"/>
              <a:sym typeface="Fira Sans"/>
            </a:endParaRPr>
          </a:p>
        </p:txBody>
      </p:sp>
      <p:sp>
        <p:nvSpPr>
          <p:cNvPr id="320" name="Google Shape;320;p69"/>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000"/>
              <a:buFont typeface="Bitter"/>
              <a:buNone/>
            </a:pPr>
            <a:r>
              <a:rPr lang="en" sz="3000" b="0">
                <a:solidFill>
                  <a:srgbClr val="FFFFFF"/>
                </a:solidFill>
                <a:latin typeface="Bitter"/>
                <a:ea typeface="Bitter"/>
                <a:cs typeface="Bitter"/>
                <a:sym typeface="Bitter"/>
              </a:rPr>
              <a:t>The Ministry of Giving:</a:t>
            </a:r>
            <a:endParaRPr/>
          </a:p>
        </p:txBody>
      </p:sp>
      <p:sp>
        <p:nvSpPr>
          <p:cNvPr id="321" name="Google Shape;321;p6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6"/>
        <p:cNvGrpSpPr/>
        <p:nvPr/>
      </p:nvGrpSpPr>
      <p:grpSpPr>
        <a:xfrm>
          <a:off x="0" y="0"/>
          <a:ext cx="0" cy="0"/>
          <a:chOff x="0" y="0"/>
          <a:chExt cx="0" cy="0"/>
        </a:xfrm>
      </p:grpSpPr>
      <p:sp>
        <p:nvSpPr>
          <p:cNvPr id="327" name="Google Shape;327;p70"/>
          <p:cNvSpPr txBox="1">
            <a:spLocks noGrp="1"/>
          </p:cNvSpPr>
          <p:nvPr>
            <p:ph type="ctrTitle"/>
          </p:nvPr>
        </p:nvSpPr>
        <p:spPr>
          <a:xfrm>
            <a:off x="457200" y="1857375"/>
            <a:ext cx="8323200" cy="1256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lt1"/>
              </a:buClr>
              <a:buSzPts val="6000"/>
              <a:buFont typeface="Arial"/>
              <a:buNone/>
            </a:pPr>
            <a:r>
              <a:rPr lang="en" sz="3100">
                <a:latin typeface="Fira Sans"/>
                <a:ea typeface="Fira Sans"/>
                <a:cs typeface="Fira Sans"/>
                <a:sym typeface="Fira Sans"/>
              </a:rPr>
              <a:t>New donor motivations = Pastoral Needs</a:t>
            </a:r>
            <a:endParaRPr sz="3100">
              <a:latin typeface="Fira Sans"/>
              <a:ea typeface="Fira Sans"/>
              <a:cs typeface="Fira Sans"/>
              <a:sym typeface="Fira Sans"/>
            </a:endParaRPr>
          </a:p>
          <a:p>
            <a:pPr marL="0" lvl="0" indent="0" algn="l" rtl="0">
              <a:lnSpc>
                <a:spcPct val="90000"/>
              </a:lnSpc>
              <a:spcBef>
                <a:spcPts val="0"/>
              </a:spcBef>
              <a:spcAft>
                <a:spcPts val="0"/>
              </a:spcAft>
              <a:buClr>
                <a:schemeClr val="lt1"/>
              </a:buClr>
              <a:buSzPts val="2100"/>
              <a:buFont typeface="Arial"/>
              <a:buNone/>
            </a:pPr>
            <a:endParaRPr sz="1800">
              <a:solidFill>
                <a:schemeClr val="dk1"/>
              </a:solidFill>
              <a:latin typeface="Fira Sans"/>
              <a:ea typeface="Fira Sans"/>
              <a:cs typeface="Fira Sans"/>
              <a:sym typeface="Fira Sans"/>
            </a:endParaRPr>
          </a:p>
          <a:p>
            <a:pPr marL="0" lvl="0" indent="0" algn="l" rtl="0">
              <a:lnSpc>
                <a:spcPct val="90000"/>
              </a:lnSpc>
              <a:spcBef>
                <a:spcPts val="0"/>
              </a:spcBef>
              <a:spcAft>
                <a:spcPts val="0"/>
              </a:spcAft>
              <a:buClr>
                <a:schemeClr val="lt1"/>
              </a:buClr>
              <a:buSzPts val="2100"/>
              <a:buFont typeface="Arial"/>
              <a:buNone/>
            </a:pPr>
            <a:r>
              <a:rPr lang="en" sz="1900">
                <a:solidFill>
                  <a:schemeClr val="dk1"/>
                </a:solidFill>
                <a:latin typeface="Fira Sans"/>
                <a:ea typeface="Fira Sans"/>
                <a:cs typeface="Fira Sans"/>
                <a:sym typeface="Fira Sans"/>
              </a:rPr>
              <a:t>What has changed in light of the cascading crises of the past few years?</a:t>
            </a:r>
            <a:endParaRPr sz="3400">
              <a:latin typeface="Fira Sans"/>
              <a:ea typeface="Fira Sans"/>
              <a:cs typeface="Fira Sans"/>
              <a:sym typeface="Fira Sans"/>
            </a:endParaRPr>
          </a:p>
        </p:txBody>
      </p:sp>
      <p:pic>
        <p:nvPicPr>
          <p:cNvPr id="328" name="Google Shape;328;p70"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29" name="Google Shape;329;p70"/>
          <p:cNvSpPr txBox="1">
            <a:spLocks noGrp="1"/>
          </p:cNvSpPr>
          <p:nvPr>
            <p:ph type="title" idx="4294967295"/>
          </p:nvPr>
        </p:nvSpPr>
        <p:spPr>
          <a:xfrm>
            <a:off x="457200" y="205975"/>
            <a:ext cx="6742200" cy="884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Week 2 - Project Resource</a:t>
            </a:r>
            <a:endParaRPr/>
          </a:p>
        </p:txBody>
      </p:sp>
      <p:pic>
        <p:nvPicPr>
          <p:cNvPr id="330" name="Google Shape;330;p70"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331" name="Google Shape;331;p7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6"/>
        <p:cNvGrpSpPr/>
        <p:nvPr/>
      </p:nvGrpSpPr>
      <p:grpSpPr>
        <a:xfrm>
          <a:off x="0" y="0"/>
          <a:ext cx="0" cy="0"/>
          <a:chOff x="0" y="0"/>
          <a:chExt cx="0" cy="0"/>
        </a:xfrm>
      </p:grpSpPr>
      <p:sp>
        <p:nvSpPr>
          <p:cNvPr id="337" name="Google Shape;337;p71"/>
          <p:cNvSpPr txBox="1">
            <a:spLocks noGrp="1"/>
          </p:cNvSpPr>
          <p:nvPr>
            <p:ph type="ctrTitle"/>
          </p:nvPr>
        </p:nvSpPr>
        <p:spPr>
          <a:xfrm>
            <a:off x="457200" y="1792425"/>
            <a:ext cx="8284200" cy="147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lt1"/>
              </a:buClr>
              <a:buSzPts val="6000"/>
              <a:buFont typeface="Arial"/>
              <a:buNone/>
            </a:pPr>
            <a:r>
              <a:rPr lang="en" sz="3100">
                <a:latin typeface="Fira Sans"/>
                <a:ea typeface="Fira Sans"/>
                <a:cs typeface="Fira Sans"/>
                <a:sym typeface="Fira Sans"/>
              </a:rPr>
              <a:t>New donor motivation #1 = Meaning Making</a:t>
            </a:r>
            <a:endParaRPr sz="3100">
              <a:latin typeface="Fira Sans"/>
              <a:ea typeface="Fira Sans"/>
              <a:cs typeface="Fira Sans"/>
              <a:sym typeface="Fira Sans"/>
            </a:endParaRPr>
          </a:p>
          <a:p>
            <a:pPr marL="0" lvl="0" indent="0" algn="l" rtl="0">
              <a:lnSpc>
                <a:spcPct val="90000"/>
              </a:lnSpc>
              <a:spcBef>
                <a:spcPts val="0"/>
              </a:spcBef>
              <a:spcAft>
                <a:spcPts val="0"/>
              </a:spcAft>
              <a:buClr>
                <a:schemeClr val="lt1"/>
              </a:buClr>
              <a:buSzPts val="2100"/>
              <a:buFont typeface="Arial"/>
              <a:buNone/>
            </a:pPr>
            <a:br>
              <a:rPr lang="en" sz="2100">
                <a:solidFill>
                  <a:schemeClr val="dk1"/>
                </a:solidFill>
                <a:latin typeface="Fira Sans"/>
                <a:ea typeface="Fira Sans"/>
                <a:cs typeface="Fira Sans"/>
                <a:sym typeface="Fira Sans"/>
              </a:rPr>
            </a:br>
            <a:r>
              <a:rPr lang="en" sz="2100">
                <a:solidFill>
                  <a:schemeClr val="dk1"/>
                </a:solidFill>
                <a:latin typeface="Fira Sans"/>
                <a:ea typeface="Fira Sans"/>
                <a:cs typeface="Fira Sans"/>
                <a:sym typeface="Fira Sans"/>
              </a:rPr>
              <a:t>A phase of grief</a:t>
            </a:r>
            <a:endParaRPr sz="3600">
              <a:latin typeface="Fira Sans"/>
              <a:ea typeface="Fira Sans"/>
              <a:cs typeface="Fira Sans"/>
              <a:sym typeface="Fira Sans"/>
            </a:endParaRPr>
          </a:p>
        </p:txBody>
      </p:sp>
      <p:pic>
        <p:nvPicPr>
          <p:cNvPr id="338" name="Google Shape;338;p71"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39" name="Google Shape;339;p71"/>
          <p:cNvSpPr txBox="1">
            <a:spLocks noGrp="1"/>
          </p:cNvSpPr>
          <p:nvPr>
            <p:ph type="title" idx="4294967295"/>
          </p:nvPr>
        </p:nvSpPr>
        <p:spPr>
          <a:xfrm>
            <a:off x="457200" y="205975"/>
            <a:ext cx="6742200" cy="884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Week 2 - Project Resource</a:t>
            </a:r>
            <a:endParaRPr/>
          </a:p>
        </p:txBody>
      </p:sp>
      <p:pic>
        <p:nvPicPr>
          <p:cNvPr id="340" name="Google Shape;340;p71"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341" name="Google Shape;341;p7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2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2116</Words>
  <Application>Microsoft Macintosh PowerPoint</Application>
  <PresentationFormat>On-screen Show (16:9)</PresentationFormat>
  <Paragraphs>311</Paragraphs>
  <Slides>48</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Fira Sans</vt:lpstr>
      <vt:lpstr>Bitter</vt:lpstr>
      <vt:lpstr>Fira Sans SemiBold</vt:lpstr>
      <vt:lpstr>Arial</vt:lpstr>
      <vt:lpstr>Roboto</vt:lpstr>
      <vt:lpstr>Georgia</vt:lpstr>
      <vt:lpstr>Calibri</vt:lpstr>
      <vt:lpstr>Office Theme</vt:lpstr>
      <vt:lpstr>Simple Light</vt:lpstr>
      <vt:lpstr>PowerPoint Presentation</vt:lpstr>
      <vt:lpstr>Thank You</vt:lpstr>
      <vt:lpstr>Thank You to Our Sponsors!</vt:lpstr>
      <vt:lpstr>Meditation- The Greatest Commandment</vt:lpstr>
      <vt:lpstr>Review Week 1</vt:lpstr>
      <vt:lpstr>Starting with Why</vt:lpstr>
      <vt:lpstr>The Ministry of Giving:</vt:lpstr>
      <vt:lpstr>New donor motivations = Pastoral Needs  What has changed in light of the cascading crises of the past few years?</vt:lpstr>
      <vt:lpstr>New donor motivation #1 = Meaning Making  A phase of grief</vt:lpstr>
      <vt:lpstr>New donor motivation #2 = Rage/Catharsis  Occurred prior to COVID, re-emerging as phase of grief</vt:lpstr>
      <vt:lpstr>Week 2 - Project Resource</vt:lpstr>
      <vt:lpstr>Week 2 - Project Resource</vt:lpstr>
      <vt:lpstr>New donor motivation #3 = Agency/Social Injustice</vt:lpstr>
      <vt:lpstr>Donor Characteristics</vt:lpstr>
      <vt:lpstr>Donor Characteristics</vt:lpstr>
      <vt:lpstr>Donor Characteristics</vt:lpstr>
      <vt:lpstr>Collective Foundation</vt:lpstr>
      <vt:lpstr>Generational Characteristics</vt:lpstr>
      <vt:lpstr>Donor Characteristics</vt:lpstr>
      <vt:lpstr>Donor Characteristics</vt:lpstr>
      <vt:lpstr>PowerPoint Presentation</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Characteristics</vt:lpstr>
      <vt:lpstr>Generational Giving</vt:lpstr>
      <vt:lpstr>Generational Giving</vt:lpstr>
      <vt:lpstr>Generational Giving: Your Letter for all</vt:lpstr>
      <vt:lpstr>Generational Giving</vt:lpstr>
      <vt:lpstr>Thank You to Our Sponsors!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Canon Mike Orr</cp:lastModifiedBy>
  <cp:revision>1</cp:revision>
  <dcterms:modified xsi:type="dcterms:W3CDTF">2023-09-03T15:12:14Z</dcterms:modified>
</cp:coreProperties>
</file>