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5143500" type="screen16x9"/>
  <p:notesSz cx="6858000" cy="9144000"/>
  <p:embeddedFontLst>
    <p:embeddedFont>
      <p:font typeface="Bitter" pitchFamily="2" charset="77"/>
      <p:regular r:id="rId45"/>
      <p:bold r:id="rId46"/>
      <p:italic r:id="rId47"/>
      <p:boldItalic r:id="rId48"/>
    </p:embeddedFont>
    <p:embeddedFont>
      <p:font typeface="Fira Sans" panose="020B0503050000020004" pitchFamily="34" charset="0"/>
      <p:regular r:id="rId49"/>
      <p:bold r:id="rId50"/>
      <p:italic r:id="rId51"/>
      <p:boldItalic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Weber-John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5442"/>
  </p:normalViewPr>
  <p:slideViewPr>
    <p:cSldViewPr snapToGrid="0">
      <p:cViewPr varScale="1">
        <p:scale>
          <a:sx n="108" d="100"/>
          <a:sy n="108" d="100"/>
        </p:scale>
        <p:origin x="230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4" name="Google Shape;2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8" name="Google Shape;32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8" name="Google Shape;33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8" name="Google Shape;35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1" name="Google Shape;39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0" name="Google Shape;410;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6" name="Google Shape;456;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3"/>
            <a:ext cx="7886700" cy="994173"/>
          </a:xfrm>
          <a:prstGeom prst="rect">
            <a:avLst/>
          </a:prstGeom>
          <a:noFill/>
          <a:ln>
            <a:noFill/>
          </a:ln>
        </p:spPr>
        <p:txBody>
          <a:bodyPr spcFirstLastPara="1" wrap="square" lIns="68550" tIns="68550" rIns="68550" bIns="68550" anchor="ctr" anchorCtr="0">
            <a:normAutofit/>
          </a:bodyPr>
          <a:lstStyle>
            <a:lvl1pPr lvl="0" algn="l">
              <a:lnSpc>
                <a:spcPct val="90000"/>
              </a:lnSpc>
              <a:spcBef>
                <a:spcPts val="0"/>
              </a:spcBef>
              <a:spcAft>
                <a:spcPts val="0"/>
              </a:spcAft>
              <a:buClr>
                <a:srgbClr val="C00000"/>
              </a:buClr>
              <a:buSzPts val="3300"/>
              <a:buFont typeface="Calibri"/>
              <a:buNone/>
              <a:defRPr sz="3300" b="1">
                <a:solidFill>
                  <a:srgbClr val="C0000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628650" y="1369219"/>
            <a:ext cx="7886700" cy="2832901"/>
          </a:xfrm>
          <a:prstGeom prst="rect">
            <a:avLst/>
          </a:prstGeom>
          <a:noFill/>
          <a:ln>
            <a:noFill/>
          </a:ln>
        </p:spPr>
        <p:txBody>
          <a:bodyPr spcFirstLastPara="1" wrap="square" lIns="68550" tIns="68550" rIns="68550" bIns="68550" anchor="t" anchorCtr="0">
            <a:normAutofit/>
          </a:bodyPr>
          <a:lstStyle>
            <a:lvl1pPr marL="457200" lvl="0" indent="-361950" algn="l">
              <a:lnSpc>
                <a:spcPct val="90000"/>
              </a:lnSpc>
              <a:spcBef>
                <a:spcPts val="800"/>
              </a:spcBef>
              <a:spcAft>
                <a:spcPts val="0"/>
              </a:spcAft>
              <a:buSzPts val="2100"/>
              <a:buChar char="•"/>
              <a:defRPr sz="2100">
                <a:latin typeface="Calibri"/>
                <a:ea typeface="Calibri"/>
                <a:cs typeface="Calibri"/>
                <a:sym typeface="Calibri"/>
              </a:defRPr>
            </a:lvl1pPr>
            <a:lvl2pPr marL="914400" lvl="1" indent="-361950" algn="l">
              <a:lnSpc>
                <a:spcPct val="90000"/>
              </a:lnSpc>
              <a:spcBef>
                <a:spcPts val="800"/>
              </a:spcBef>
              <a:spcAft>
                <a:spcPts val="0"/>
              </a:spcAft>
              <a:buSzPts val="2100"/>
              <a:buChar char="•"/>
              <a:defRPr sz="2100">
                <a:latin typeface="Calibri"/>
                <a:ea typeface="Calibri"/>
                <a:cs typeface="Calibri"/>
                <a:sym typeface="Calibri"/>
              </a:defRPr>
            </a:lvl2pPr>
            <a:lvl3pPr marL="1371600" lvl="2" indent="-361950" algn="l">
              <a:lnSpc>
                <a:spcPct val="90000"/>
              </a:lnSpc>
              <a:spcBef>
                <a:spcPts val="800"/>
              </a:spcBef>
              <a:spcAft>
                <a:spcPts val="0"/>
              </a:spcAft>
              <a:buSzPts val="2100"/>
              <a:buChar char="•"/>
              <a:defRPr sz="2100">
                <a:latin typeface="Calibri"/>
                <a:ea typeface="Calibri"/>
                <a:cs typeface="Calibri"/>
                <a:sym typeface="Calibri"/>
              </a:defRPr>
            </a:lvl3pPr>
            <a:lvl4pPr marL="1828800" lvl="3" indent="-361950" algn="l">
              <a:lnSpc>
                <a:spcPct val="90000"/>
              </a:lnSpc>
              <a:spcBef>
                <a:spcPts val="800"/>
              </a:spcBef>
              <a:spcAft>
                <a:spcPts val="0"/>
              </a:spcAft>
              <a:buSzPts val="2100"/>
              <a:buChar char="•"/>
              <a:defRPr sz="2100">
                <a:latin typeface="Calibri"/>
                <a:ea typeface="Calibri"/>
                <a:cs typeface="Calibri"/>
                <a:sym typeface="Calibri"/>
              </a:defRPr>
            </a:lvl4pPr>
            <a:lvl5pPr marL="2286000" lvl="4" indent="-361950" algn="l">
              <a:lnSpc>
                <a:spcPct val="90000"/>
              </a:lnSpc>
              <a:spcBef>
                <a:spcPts val="800"/>
              </a:spcBef>
              <a:spcAft>
                <a:spcPts val="0"/>
              </a:spcAft>
              <a:buSzPts val="2100"/>
              <a:buChar char="•"/>
              <a:defRPr sz="2100">
                <a:latin typeface="Calibri"/>
                <a:ea typeface="Calibri"/>
                <a:cs typeface="Calibri"/>
                <a:sym typeface="Calibri"/>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12" name="Google Shape;12;p2"/>
          <p:cNvSpPr txBox="1">
            <a:spLocks noGrp="1"/>
          </p:cNvSpPr>
          <p:nvPr>
            <p:ph type="sldNum" idx="12"/>
          </p:nvPr>
        </p:nvSpPr>
        <p:spPr>
          <a:xfrm>
            <a:off x="8318237" y="4800059"/>
            <a:ext cx="197114" cy="208251"/>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1792288" y="3600450"/>
            <a:ext cx="5486402" cy="425054"/>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6" name="Google Shape;46;p11"/>
          <p:cNvSpPr>
            <a:spLocks noGrp="1"/>
          </p:cNvSpPr>
          <p:nvPr>
            <p:ph type="pic" idx="2"/>
          </p:nvPr>
        </p:nvSpPr>
        <p:spPr>
          <a:xfrm>
            <a:off x="1792288" y="459581"/>
            <a:ext cx="5486402" cy="3086101"/>
          </a:xfrm>
          <a:prstGeom prst="rect">
            <a:avLst/>
          </a:prstGeom>
          <a:noFill/>
          <a:ln>
            <a:noFill/>
          </a:ln>
        </p:spPr>
      </p:sp>
      <p:sp>
        <p:nvSpPr>
          <p:cNvPr id="47" name="Google Shape;47;p11"/>
          <p:cNvSpPr txBox="1">
            <a:spLocks noGrp="1"/>
          </p:cNvSpPr>
          <p:nvPr>
            <p:ph type="body" idx="1"/>
          </p:nvPr>
        </p:nvSpPr>
        <p:spPr>
          <a:xfrm>
            <a:off x="1792288" y="4025503"/>
            <a:ext cx="5486402" cy="603649"/>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00"/>
              </a:spcBef>
              <a:spcAft>
                <a:spcPts val="0"/>
              </a:spcAft>
              <a:buClr>
                <a:srgbClr val="000000"/>
              </a:buClr>
              <a:buSzPts val="1400"/>
              <a:buFont typeface="Fira Sans"/>
              <a:buNone/>
              <a:defRPr sz="1400"/>
            </a:lvl1pPr>
            <a:lvl2pPr marL="914400" lvl="1" indent="-228600" algn="l">
              <a:lnSpc>
                <a:spcPct val="100000"/>
              </a:lnSpc>
              <a:spcBef>
                <a:spcPts val="300"/>
              </a:spcBef>
              <a:spcAft>
                <a:spcPts val="0"/>
              </a:spcAft>
              <a:buClr>
                <a:srgbClr val="000000"/>
              </a:buClr>
              <a:buSzPts val="1400"/>
              <a:buFont typeface="Fira Sans"/>
              <a:buNone/>
              <a:defRPr sz="1400"/>
            </a:lvl2pPr>
            <a:lvl3pPr marL="1371600" lvl="2" indent="-228600" algn="l">
              <a:lnSpc>
                <a:spcPct val="100000"/>
              </a:lnSpc>
              <a:spcBef>
                <a:spcPts val="300"/>
              </a:spcBef>
              <a:spcAft>
                <a:spcPts val="0"/>
              </a:spcAft>
              <a:buClr>
                <a:srgbClr val="000000"/>
              </a:buClr>
              <a:buSzPts val="1400"/>
              <a:buFont typeface="Fira Sans"/>
              <a:buNone/>
              <a:defRPr sz="1400"/>
            </a:lvl3pPr>
            <a:lvl4pPr marL="1828800" lvl="3" indent="-228600" algn="l">
              <a:lnSpc>
                <a:spcPct val="100000"/>
              </a:lnSpc>
              <a:spcBef>
                <a:spcPts val="300"/>
              </a:spcBef>
              <a:spcAft>
                <a:spcPts val="0"/>
              </a:spcAft>
              <a:buClr>
                <a:srgbClr val="000000"/>
              </a:buClr>
              <a:buSzPts val="1400"/>
              <a:buFont typeface="Fira Sans"/>
              <a:buNone/>
              <a:defRPr sz="1400"/>
            </a:lvl4pPr>
            <a:lvl5pPr marL="2286000" lvl="4" indent="-228600" algn="l">
              <a:lnSpc>
                <a:spcPct val="100000"/>
              </a:lnSpc>
              <a:spcBef>
                <a:spcPts val="300"/>
              </a:spcBef>
              <a:spcAft>
                <a:spcPts val="0"/>
              </a:spcAft>
              <a:buClr>
                <a:srgbClr val="000000"/>
              </a:buClr>
              <a:buSzPts val="1400"/>
              <a:buFont typeface="Fira Sans"/>
              <a:buNone/>
              <a:defRPr sz="14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8" name="Google Shape;48;p1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1" name="Google Shape;51;p12"/>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52" name="Google Shape;52;p12"/>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6629400" y="205978"/>
            <a:ext cx="2057400" cy="4388647"/>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5" name="Google Shape;55;p13"/>
          <p:cNvSpPr txBox="1">
            <a:spLocks noGrp="1"/>
          </p:cNvSpPr>
          <p:nvPr>
            <p:ph type="body" idx="1"/>
          </p:nvPr>
        </p:nvSpPr>
        <p:spPr>
          <a:xfrm>
            <a:off x="457200" y="205978"/>
            <a:ext cx="6019800" cy="438864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56" name="Google Shape;56;p1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9" name="Google Shape;59;p14"/>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60" name="Google Shape;60;p1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7" name="Google Shape;67;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1" name="Google Shape;71;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6" name="Google Shape;86;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16" name="Google Shape;16;p3"/>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0" name="Google Shape;9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4" name="Google Shape;94;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5" name="Google Shape;95;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9" name="Google Shape;9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2" name="Google Shape;102;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85800" y="1597819"/>
            <a:ext cx="7772400" cy="110252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1371600" y="2914650"/>
            <a:ext cx="6400800" cy="131445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500"/>
              </a:spcBef>
              <a:spcAft>
                <a:spcPts val="0"/>
              </a:spcAft>
              <a:buClr>
                <a:srgbClr val="888888"/>
              </a:buClr>
              <a:buSzPts val="2400"/>
              <a:buFont typeface="Fira Sans"/>
              <a:buNone/>
              <a:defRPr>
                <a:solidFill>
                  <a:srgbClr val="888888"/>
                </a:solidFill>
              </a:defRPr>
            </a:lvl1pPr>
            <a:lvl2pPr marL="914400" lvl="1" indent="-228600" algn="ctr">
              <a:lnSpc>
                <a:spcPct val="100000"/>
              </a:lnSpc>
              <a:spcBef>
                <a:spcPts val="500"/>
              </a:spcBef>
              <a:spcAft>
                <a:spcPts val="0"/>
              </a:spcAft>
              <a:buClr>
                <a:srgbClr val="888888"/>
              </a:buClr>
              <a:buSzPts val="2400"/>
              <a:buFont typeface="Fira Sans"/>
              <a:buNone/>
              <a:defRPr>
                <a:solidFill>
                  <a:srgbClr val="888888"/>
                </a:solidFill>
              </a:defRPr>
            </a:lvl2pPr>
            <a:lvl3pPr marL="1371600" lvl="2" indent="-228600" algn="ctr">
              <a:lnSpc>
                <a:spcPct val="100000"/>
              </a:lnSpc>
              <a:spcBef>
                <a:spcPts val="500"/>
              </a:spcBef>
              <a:spcAft>
                <a:spcPts val="0"/>
              </a:spcAft>
              <a:buClr>
                <a:srgbClr val="888888"/>
              </a:buClr>
              <a:buSzPts val="2400"/>
              <a:buFont typeface="Fira Sans"/>
              <a:buNone/>
              <a:defRPr>
                <a:solidFill>
                  <a:srgbClr val="888888"/>
                </a:solidFill>
              </a:defRPr>
            </a:lvl3pPr>
            <a:lvl4pPr marL="1828800" lvl="3" indent="-228600" algn="ctr">
              <a:lnSpc>
                <a:spcPct val="100000"/>
              </a:lnSpc>
              <a:spcBef>
                <a:spcPts val="500"/>
              </a:spcBef>
              <a:spcAft>
                <a:spcPts val="0"/>
              </a:spcAft>
              <a:buClr>
                <a:srgbClr val="888888"/>
              </a:buClr>
              <a:buSzPts val="2400"/>
              <a:buFont typeface="Fira Sans"/>
              <a:buNone/>
              <a:defRPr>
                <a:solidFill>
                  <a:srgbClr val="888888"/>
                </a:solidFill>
              </a:defRPr>
            </a:lvl4pPr>
            <a:lvl5pPr marL="2286000" lvl="4" indent="-228600" algn="ctr">
              <a:lnSpc>
                <a:spcPct val="100000"/>
              </a:lnSpc>
              <a:spcBef>
                <a:spcPts val="500"/>
              </a:spcBef>
              <a:spcAft>
                <a:spcPts val="0"/>
              </a:spcAft>
              <a:buClr>
                <a:srgbClr val="888888"/>
              </a:buClr>
              <a:buSzPts val="2400"/>
              <a:buFont typeface="Fira Sans"/>
              <a:buNone/>
              <a:defRPr>
                <a:solidFill>
                  <a:srgbClr val="888888"/>
                </a:solidFill>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0" name="Google Shape;20;p4"/>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22312" y="3305176"/>
            <a:ext cx="7772401" cy="1021558"/>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4000"/>
              <a:buFont typeface="Bitter"/>
              <a:buNone/>
              <a:defRPr sz="4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body" idx="1"/>
          </p:nvPr>
        </p:nvSpPr>
        <p:spPr>
          <a:xfrm>
            <a:off x="722312" y="2180033"/>
            <a:ext cx="7772401" cy="1125142"/>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400"/>
              </a:spcBef>
              <a:spcAft>
                <a:spcPts val="0"/>
              </a:spcAft>
              <a:buClr>
                <a:srgbClr val="888888"/>
              </a:buClr>
              <a:buSzPts val="2000"/>
              <a:buFont typeface="Fira Sans"/>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Fira Sans"/>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Fira Sans"/>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Fira Sans"/>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Fira Sans"/>
              <a:buNone/>
              <a:defRPr sz="2000">
                <a:solidFill>
                  <a:srgbClr val="888888"/>
                </a:solidFill>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4" name="Google Shape;24;p5"/>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 name="Google Shape;27;p6"/>
          <p:cNvSpPr txBox="1">
            <a:spLocks noGrp="1"/>
          </p:cNvSpPr>
          <p:nvPr>
            <p:ph type="body" idx="1"/>
          </p:nvPr>
        </p:nvSpPr>
        <p:spPr>
          <a:xfrm>
            <a:off x="457200" y="1200150"/>
            <a:ext cx="4038600" cy="3394474"/>
          </a:xfrm>
          <a:prstGeom prst="rect">
            <a:avLst/>
          </a:prstGeom>
          <a:noFill/>
          <a:ln>
            <a:noFill/>
          </a:ln>
        </p:spPr>
        <p:txBody>
          <a:bodyPr spcFirstLastPara="1" wrap="square" lIns="91400" tIns="91400" rIns="91400" bIns="91400" anchor="t" anchorCtr="0">
            <a:normAutofit/>
          </a:bodyPr>
          <a:lstStyle>
            <a:lvl1pPr marL="457200" lvl="0" indent="-406400" algn="l">
              <a:lnSpc>
                <a:spcPct val="100000"/>
              </a:lnSpc>
              <a:spcBef>
                <a:spcPts val="600"/>
              </a:spcBef>
              <a:spcAft>
                <a:spcPts val="0"/>
              </a:spcAft>
              <a:buSzPts val="2800"/>
              <a:buChar char="•"/>
              <a:defRPr sz="2800"/>
            </a:lvl1pPr>
            <a:lvl2pPr marL="914400" lvl="1" indent="-406400" algn="l">
              <a:lnSpc>
                <a:spcPct val="100000"/>
              </a:lnSpc>
              <a:spcBef>
                <a:spcPts val="600"/>
              </a:spcBef>
              <a:spcAft>
                <a:spcPts val="0"/>
              </a:spcAft>
              <a:buSzPts val="2800"/>
              <a:buChar char="–"/>
              <a:defRPr sz="2800"/>
            </a:lvl2pPr>
            <a:lvl3pPr marL="1371600" lvl="2" indent="-406400" algn="l">
              <a:lnSpc>
                <a:spcPct val="100000"/>
              </a:lnSpc>
              <a:spcBef>
                <a:spcPts val="600"/>
              </a:spcBef>
              <a:spcAft>
                <a:spcPts val="0"/>
              </a:spcAft>
              <a:buSzPts val="2800"/>
              <a:buChar char="•"/>
              <a:defRPr sz="2800"/>
            </a:lvl3pPr>
            <a:lvl4pPr marL="1828800" lvl="3" indent="-406400" algn="l">
              <a:lnSpc>
                <a:spcPct val="100000"/>
              </a:lnSpc>
              <a:spcBef>
                <a:spcPts val="600"/>
              </a:spcBef>
              <a:spcAft>
                <a:spcPts val="0"/>
              </a:spcAft>
              <a:buSzPts val="2800"/>
              <a:buChar char="–"/>
              <a:defRPr sz="2800"/>
            </a:lvl4pPr>
            <a:lvl5pPr marL="2286000" lvl="4" indent="-406400" algn="l">
              <a:lnSpc>
                <a:spcPct val="100000"/>
              </a:lnSpc>
              <a:spcBef>
                <a:spcPts val="600"/>
              </a:spcBef>
              <a:spcAft>
                <a:spcPts val="0"/>
              </a:spcAft>
              <a:buSzPts val="2800"/>
              <a:buChar char="»"/>
              <a:defRPr sz="28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28" name="Google Shape;28;p6"/>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457200" y="1151333"/>
            <a:ext cx="4040188" cy="479824"/>
          </a:xfrm>
          <a:prstGeom prst="rect">
            <a:avLst/>
          </a:prstGeom>
          <a:noFill/>
          <a:ln>
            <a:noFill/>
          </a:ln>
        </p:spPr>
        <p:txBody>
          <a:bodyPr spcFirstLastPara="1" wrap="square" lIns="91400" tIns="91400" rIns="91400" bIns="91400" anchor="b" anchorCtr="0">
            <a:normAutofit/>
          </a:bodyPr>
          <a:lstStyle>
            <a:lvl1pPr marL="457200" lvl="0"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1pPr>
            <a:lvl2pPr marL="914400" lvl="1"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2pPr>
            <a:lvl3pPr marL="1371600" lvl="2"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3pPr>
            <a:lvl4pPr marL="1828800" lvl="3"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4pPr>
            <a:lvl5pPr marL="2286000" lvl="4" indent="-228600" algn="l">
              <a:lnSpc>
                <a:spcPct val="100000"/>
              </a:lnSpc>
              <a:spcBef>
                <a:spcPts val="500"/>
              </a:spcBef>
              <a:spcAft>
                <a:spcPts val="0"/>
              </a:spcAft>
              <a:buClr>
                <a:srgbClr val="000000"/>
              </a:buClr>
              <a:buSzPts val="2400"/>
              <a:buFont typeface="Fira Sans"/>
              <a:buNone/>
              <a:defRPr b="1">
                <a:latin typeface="Fira Sans"/>
                <a:ea typeface="Fira Sans"/>
                <a:cs typeface="Fira Sans"/>
                <a:sym typeface="Fira Sans"/>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2" name="Google Shape;32;p7"/>
          <p:cNvSpPr txBox="1">
            <a:spLocks noGrp="1"/>
          </p:cNvSpPr>
          <p:nvPr>
            <p:ph type="body" idx="2"/>
          </p:nvPr>
        </p:nvSpPr>
        <p:spPr>
          <a:xfrm>
            <a:off x="4645026" y="1151333"/>
            <a:ext cx="4041777" cy="479824"/>
          </a:xfrm>
          <a:prstGeom prst="rect">
            <a:avLst/>
          </a:prstGeom>
          <a:noFill/>
          <a:ln>
            <a:noFill/>
          </a:ln>
        </p:spPr>
        <p:txBody>
          <a:bodyPr spcFirstLastPara="1" wrap="square" lIns="91400" tIns="91400" rIns="91400" bIns="91400" anchor="b"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33" name="Google Shape;33;p7"/>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9"/>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1" y="204785"/>
            <a:ext cx="3008315" cy="87154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000"/>
              <a:buFont typeface="Bitter"/>
              <a:buNone/>
              <a:defRPr sz="2000" b="1"/>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1" name="Google Shape;41;p10"/>
          <p:cNvSpPr txBox="1">
            <a:spLocks noGrp="1"/>
          </p:cNvSpPr>
          <p:nvPr>
            <p:ph type="body" idx="1"/>
          </p:nvPr>
        </p:nvSpPr>
        <p:spPr>
          <a:xfrm>
            <a:off x="3575050" y="204788"/>
            <a:ext cx="5111750" cy="4389836"/>
          </a:xfrm>
          <a:prstGeom prst="rect">
            <a:avLst/>
          </a:prstGeom>
          <a:noFill/>
          <a:ln>
            <a:noFill/>
          </a:ln>
        </p:spPr>
        <p:txBody>
          <a:bodyPr spcFirstLastPara="1" wrap="square" lIns="91400" tIns="91400" rIns="91400" bIns="91400" anchor="t" anchorCtr="0">
            <a:normAutofit/>
          </a:bodyPr>
          <a:lstStyle>
            <a:lvl1pPr marL="457200" lvl="0" indent="-431800" algn="l">
              <a:lnSpc>
                <a:spcPct val="100000"/>
              </a:lnSpc>
              <a:spcBef>
                <a:spcPts val="700"/>
              </a:spcBef>
              <a:spcAft>
                <a:spcPts val="0"/>
              </a:spcAft>
              <a:buSzPts val="3200"/>
              <a:buChar char="•"/>
              <a:defRPr sz="3200"/>
            </a:lvl1pPr>
            <a:lvl2pPr marL="914400" lvl="1" indent="-431800" algn="l">
              <a:lnSpc>
                <a:spcPct val="100000"/>
              </a:lnSpc>
              <a:spcBef>
                <a:spcPts val="700"/>
              </a:spcBef>
              <a:spcAft>
                <a:spcPts val="0"/>
              </a:spcAft>
              <a:buSzPts val="3200"/>
              <a:buChar char="–"/>
              <a:defRPr sz="3200"/>
            </a:lvl2pPr>
            <a:lvl3pPr marL="1371600" lvl="2" indent="-431800" algn="l">
              <a:lnSpc>
                <a:spcPct val="100000"/>
              </a:lnSpc>
              <a:spcBef>
                <a:spcPts val="700"/>
              </a:spcBef>
              <a:spcAft>
                <a:spcPts val="0"/>
              </a:spcAft>
              <a:buSzPts val="3200"/>
              <a:buChar char="•"/>
              <a:defRPr sz="3200"/>
            </a:lvl3pPr>
            <a:lvl4pPr marL="1828800" lvl="3" indent="-431800" algn="l">
              <a:lnSpc>
                <a:spcPct val="100000"/>
              </a:lnSpc>
              <a:spcBef>
                <a:spcPts val="700"/>
              </a:spcBef>
              <a:spcAft>
                <a:spcPts val="0"/>
              </a:spcAft>
              <a:buSzPts val="3200"/>
              <a:buChar char="–"/>
              <a:defRPr sz="3200"/>
            </a:lvl4pPr>
            <a:lvl5pPr marL="2286000" lvl="4" indent="-431800" algn="l">
              <a:lnSpc>
                <a:spcPct val="100000"/>
              </a:lnSpc>
              <a:spcBef>
                <a:spcPts val="700"/>
              </a:spcBef>
              <a:spcAft>
                <a:spcPts val="0"/>
              </a:spcAft>
              <a:buSzPts val="3200"/>
              <a:buChar char="»"/>
              <a:defRPr sz="3200"/>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2" name="Google Shape;42;p10"/>
          <p:cNvSpPr txBox="1">
            <a:spLocks noGrp="1"/>
          </p:cNvSpPr>
          <p:nvPr>
            <p:ph type="body" idx="2"/>
          </p:nvPr>
        </p:nvSpPr>
        <p:spPr>
          <a:xfrm>
            <a:off x="457200" y="1076326"/>
            <a:ext cx="3008316" cy="3518297"/>
          </a:xfrm>
          <a:prstGeom prst="rect">
            <a:avLst/>
          </a:prstGeom>
          <a:noFill/>
          <a:ln>
            <a:noFill/>
          </a:ln>
        </p:spPr>
        <p:txBody>
          <a:bodyPr spcFirstLastPara="1" wrap="square" lIns="91400" tIns="91400" rIns="91400" bIns="91400" anchor="t" anchorCtr="0">
            <a:normAutofit/>
          </a:bodyPr>
          <a:lstStyle>
            <a:lvl1pPr marL="457200" lvl="0" indent="-381000" algn="l">
              <a:lnSpc>
                <a:spcPct val="100000"/>
              </a:lnSpc>
              <a:spcBef>
                <a:spcPts val="500"/>
              </a:spcBef>
              <a:spcAft>
                <a:spcPts val="0"/>
              </a:spcAft>
              <a:buSzPts val="2400"/>
              <a:buChar char="•"/>
              <a:defRPr/>
            </a:lvl1pPr>
            <a:lvl2pPr marL="914400" lvl="1" indent="-381000" algn="l">
              <a:lnSpc>
                <a:spcPct val="100000"/>
              </a:lnSpc>
              <a:spcBef>
                <a:spcPts val="500"/>
              </a:spcBef>
              <a:spcAft>
                <a:spcPts val="0"/>
              </a:spcAft>
              <a:buSzPts val="2400"/>
              <a:buChar char="–"/>
              <a:defRPr/>
            </a:lvl2pPr>
            <a:lvl3pPr marL="1371600" lvl="2" indent="-381000" algn="l">
              <a:lnSpc>
                <a:spcPct val="100000"/>
              </a:lnSpc>
              <a:spcBef>
                <a:spcPts val="500"/>
              </a:spcBef>
              <a:spcAft>
                <a:spcPts val="0"/>
              </a:spcAft>
              <a:buSzPts val="2400"/>
              <a:buChar char="•"/>
              <a:defRPr/>
            </a:lvl3pPr>
            <a:lvl4pPr marL="1828800" lvl="3" indent="-381000" algn="l">
              <a:lnSpc>
                <a:spcPct val="100000"/>
              </a:lnSpc>
              <a:spcBef>
                <a:spcPts val="500"/>
              </a:spcBef>
              <a:spcAft>
                <a:spcPts val="0"/>
              </a:spcAft>
              <a:buSzPts val="2400"/>
              <a:buChar char="–"/>
              <a:defRPr/>
            </a:lvl4pPr>
            <a:lvl5pPr marL="2286000" lvl="4" indent="-381000" algn="l">
              <a:lnSpc>
                <a:spcPct val="100000"/>
              </a:lnSpc>
              <a:spcBef>
                <a:spcPts val="500"/>
              </a:spcBef>
              <a:spcAft>
                <a:spcPts val="0"/>
              </a:spcAft>
              <a:buSzPts val="2400"/>
              <a:buChar char="»"/>
              <a:defRPr/>
            </a:lvl5pPr>
            <a:lvl6pPr marL="2743200" lvl="5" indent="-381000" algn="l">
              <a:lnSpc>
                <a:spcPct val="100000"/>
              </a:lnSpc>
              <a:spcBef>
                <a:spcPts val="500"/>
              </a:spcBef>
              <a:spcAft>
                <a:spcPts val="0"/>
              </a:spcAft>
              <a:buSzPts val="2400"/>
              <a:buChar char="•"/>
              <a:defRPr/>
            </a:lvl6pPr>
            <a:lvl7pPr marL="3200400" lvl="6" indent="-381000" algn="l">
              <a:lnSpc>
                <a:spcPct val="100000"/>
              </a:lnSpc>
              <a:spcBef>
                <a:spcPts val="500"/>
              </a:spcBef>
              <a:spcAft>
                <a:spcPts val="0"/>
              </a:spcAft>
              <a:buSzPts val="2400"/>
              <a:buChar char="•"/>
              <a:defRPr/>
            </a:lvl7pPr>
            <a:lvl8pPr marL="3657600" lvl="7" indent="-381000" algn="l">
              <a:lnSpc>
                <a:spcPct val="100000"/>
              </a:lnSpc>
              <a:spcBef>
                <a:spcPts val="500"/>
              </a:spcBef>
              <a:spcAft>
                <a:spcPts val="0"/>
              </a:spcAft>
              <a:buSzPts val="2400"/>
              <a:buChar char="•"/>
              <a:defRPr/>
            </a:lvl8pPr>
            <a:lvl9pPr marL="4114800" lvl="8" indent="-381000" algn="l">
              <a:lnSpc>
                <a:spcPct val="100000"/>
              </a:lnSpc>
              <a:spcBef>
                <a:spcPts val="500"/>
              </a:spcBef>
              <a:spcAft>
                <a:spcPts val="0"/>
              </a:spcAft>
              <a:buSzPts val="2400"/>
              <a:buChar char="•"/>
              <a:defRPr/>
            </a:lvl9pPr>
          </a:lstStyle>
          <a:p>
            <a:endParaRPr/>
          </a:p>
        </p:txBody>
      </p:sp>
      <p:sp>
        <p:nvSpPr>
          <p:cNvPr id="43" name="Google Shape;43;p10"/>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1"/>
          </a:xfrm>
          <a:prstGeom prst="rect">
            <a:avLst/>
          </a:prstGeom>
          <a:noFill/>
          <a:ln>
            <a:noFill/>
          </a:ln>
        </p:spPr>
        <p:txBody>
          <a:bodyPr spcFirstLastPara="1" wrap="square" lIns="91400" tIns="91400" rIns="91400" bIns="91400" anchor="ctr" anchorCtr="0">
            <a:normAutofit/>
          </a:bodyPr>
          <a:lstStyle>
            <a:lvl1pPr marR="0" lvl="0"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1pPr>
            <a:lvl2pPr marR="0" lvl="1"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2pPr>
            <a:lvl3pPr marR="0" lvl="2"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3pPr>
            <a:lvl4pPr marR="0" lvl="3"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4pPr>
            <a:lvl5pPr marR="0" lvl="4"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5pPr>
            <a:lvl6pPr marR="0" lvl="5"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6pPr>
            <a:lvl7pPr marR="0" lvl="6"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7pPr>
            <a:lvl8pPr marR="0" lvl="7"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8pPr>
            <a:lvl9pPr marR="0" lvl="8" algn="l" rtl="0">
              <a:lnSpc>
                <a:spcPct val="100000"/>
              </a:lnSpc>
              <a:spcBef>
                <a:spcPts val="0"/>
              </a:spcBef>
              <a:spcAft>
                <a:spcPts val="0"/>
              </a:spcAft>
              <a:buClr>
                <a:srgbClr val="000000"/>
              </a:buClr>
              <a:buSzPts val="3600"/>
              <a:buFont typeface="Bitter"/>
              <a:buNone/>
              <a:defRPr sz="3600" b="0" i="0" u="none" strike="noStrike" cap="none">
                <a:solidFill>
                  <a:srgbClr val="000000"/>
                </a:solidFill>
                <a:latin typeface="Bitter"/>
                <a:ea typeface="Bitter"/>
                <a:cs typeface="Bitter"/>
                <a:sym typeface="Bitter"/>
              </a:defRPr>
            </a:lvl9pPr>
          </a:lstStyle>
          <a:p>
            <a:endParaRPr/>
          </a:p>
        </p:txBody>
      </p:sp>
      <p:sp>
        <p:nvSpPr>
          <p:cNvPr id="7" name="Google Shape;7;p1"/>
          <p:cNvSpPr txBox="1">
            <a:spLocks noGrp="1"/>
          </p:cNvSpPr>
          <p:nvPr>
            <p:ph type="body" idx="1"/>
          </p:nvPr>
        </p:nvSpPr>
        <p:spPr>
          <a:xfrm>
            <a:off x="457200" y="1200150"/>
            <a:ext cx="8229600" cy="3394474"/>
          </a:xfrm>
          <a:prstGeom prst="rect">
            <a:avLst/>
          </a:prstGeom>
          <a:noFill/>
          <a:ln>
            <a:noFill/>
          </a:ln>
        </p:spPr>
        <p:txBody>
          <a:bodyPr spcFirstLastPara="1" wrap="square" lIns="91400" tIns="91400" rIns="91400" bIns="91400" anchor="t" anchorCtr="0">
            <a:normAutofit/>
          </a:bodyPr>
          <a:lstStyle>
            <a:lvl1pPr marL="457200" marR="0" lvl="0"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1pPr>
            <a:lvl2pPr marL="914400" marR="0" lvl="1"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2pPr>
            <a:lvl3pPr marL="1371600" marR="0" lvl="2"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3pPr>
            <a:lvl4pPr marL="1828800" marR="0" lvl="3"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4pPr>
            <a:lvl5pPr marL="2286000" marR="0" lvl="4"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5pPr>
            <a:lvl6pPr marL="2743200" marR="0" lvl="5"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6pPr>
            <a:lvl7pPr marL="3200400" marR="0" lvl="6"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7pPr>
            <a:lvl8pPr marL="3657600" marR="0" lvl="7"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8pPr>
            <a:lvl9pPr marL="4114800" marR="0" lvl="8" indent="-381000" algn="l" rtl="0">
              <a:lnSpc>
                <a:spcPct val="100000"/>
              </a:lnSpc>
              <a:spcBef>
                <a:spcPts val="500"/>
              </a:spcBef>
              <a:spcAft>
                <a:spcPts val="0"/>
              </a:spcAft>
              <a:buClr>
                <a:srgbClr val="000000"/>
              </a:buClr>
              <a:buSzPts val="2400"/>
              <a:buFont typeface="Arial"/>
              <a:buChar char="•"/>
              <a:defRPr sz="2400" b="0" i="0" u="none" strike="noStrike" cap="none">
                <a:solidFill>
                  <a:srgbClr val="000000"/>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28216" y="4769584"/>
            <a:ext cx="258585" cy="269201"/>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3" name="Google Shape;63;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A picture containing graphical user interface&#10;&#10;Description automatically generated"/>
          <p:cNvPicPr preferRelativeResize="0"/>
          <p:nvPr/>
        </p:nvPicPr>
        <p:blipFill rotWithShape="1">
          <a:blip r:embed="rId3">
            <a:alphaModFix/>
          </a:blip>
          <a:srcRect/>
          <a:stretch/>
        </p:blipFill>
        <p:spPr>
          <a:xfrm>
            <a:off x="236039" y="747533"/>
            <a:ext cx="8671922" cy="2645209"/>
          </a:xfrm>
          <a:prstGeom prst="rect">
            <a:avLst/>
          </a:prstGeom>
          <a:noFill/>
          <a:ln>
            <a:noFill/>
          </a:ln>
        </p:spPr>
      </p:pic>
      <p:pic>
        <p:nvPicPr>
          <p:cNvPr id="111" name="Google Shape;111;p27"/>
          <p:cNvPicPr preferRelativeResize="0"/>
          <p:nvPr/>
        </p:nvPicPr>
        <p:blipFill rotWithShape="1">
          <a:blip r:embed="rId4">
            <a:alphaModFix/>
          </a:blip>
          <a:srcRect/>
          <a:stretch/>
        </p:blipFill>
        <p:spPr>
          <a:xfrm>
            <a:off x="0" y="3733401"/>
            <a:ext cx="9144000" cy="10390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6"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83" name="Google Shape;183;p36"/>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sz="3200">
              <a:solidFill>
                <a:srgbClr val="FFFFFF"/>
              </a:solidFill>
            </a:endParaRPr>
          </a:p>
          <a:p>
            <a:pPr marL="0" lvl="0" indent="0" algn="l" rtl="0">
              <a:lnSpc>
                <a:spcPct val="100000"/>
              </a:lnSpc>
              <a:spcBef>
                <a:spcPts val="0"/>
              </a:spcBef>
              <a:spcAft>
                <a:spcPts val="0"/>
              </a:spcAft>
              <a:buClr>
                <a:srgbClr val="FFFFFF"/>
              </a:buClr>
              <a:buSzPts val="3200"/>
              <a:buFont typeface="Bitter"/>
              <a:buNone/>
            </a:pPr>
            <a:endParaRPr sz="3200">
              <a:solidFill>
                <a:srgbClr val="FFFFFF"/>
              </a:solidFill>
            </a:endParaRPr>
          </a:p>
        </p:txBody>
      </p:sp>
      <p:pic>
        <p:nvPicPr>
          <p:cNvPr id="184" name="Google Shape;184;p36"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185" name="Google Shape;185;p36"/>
          <p:cNvSpPr txBox="1">
            <a:spLocks noGrp="1"/>
          </p:cNvSpPr>
          <p:nvPr>
            <p:ph type="body" idx="1"/>
          </p:nvPr>
        </p:nvSpPr>
        <p:spPr>
          <a:xfrm>
            <a:off x="387212"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t>Canon Mike Orr</a:t>
            </a:r>
            <a:br>
              <a:rPr lang="en" sz="3500"/>
            </a:br>
            <a:r>
              <a:rPr lang="en" sz="1800">
                <a:solidFill>
                  <a:schemeClr val="dk1"/>
                </a:solidFill>
              </a:rPr>
              <a:t>Canon for Communications &amp; Evangelism,</a:t>
            </a:r>
            <a:br>
              <a:rPr lang="en" sz="1800">
                <a:solidFill>
                  <a:schemeClr val="dk1"/>
                </a:solidFill>
              </a:rPr>
            </a:br>
            <a:r>
              <a:rPr lang="en" sz="1800">
                <a:solidFill>
                  <a:schemeClr val="dk1"/>
                </a:solidFill>
              </a:rPr>
              <a:t>The Episcopal Church in Colorado;</a:t>
            </a:r>
            <a:br>
              <a:rPr lang="en" sz="1800">
                <a:solidFill>
                  <a:schemeClr val="dk1"/>
                </a:solidFill>
              </a:rPr>
            </a:br>
            <a:r>
              <a:rPr lang="en" sz="1800">
                <a:solidFill>
                  <a:schemeClr val="dk1"/>
                </a:solidFill>
              </a:rPr>
              <a:t>CaffeinatedChurch.org, Founder</a:t>
            </a:r>
            <a:endParaRPr sz="1800">
              <a:solidFill>
                <a:schemeClr val="dk1"/>
              </a:solidFill>
            </a:endParaRPr>
          </a:p>
          <a:p>
            <a:pPr marL="0" lvl="0" indent="0" algn="ctr" rtl="0">
              <a:lnSpc>
                <a:spcPct val="100000"/>
              </a:lnSpc>
              <a:spcBef>
                <a:spcPts val="0"/>
              </a:spcBef>
              <a:spcAft>
                <a:spcPts val="0"/>
              </a:spcAft>
              <a:buSzPts val="3500"/>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7"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91" name="Google Shape;191;p3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sz="3200">
              <a:solidFill>
                <a:srgbClr val="FFFFFF"/>
              </a:solidFill>
            </a:endParaRPr>
          </a:p>
          <a:p>
            <a:pPr marL="0" lvl="0" indent="0" algn="l" rtl="0">
              <a:lnSpc>
                <a:spcPct val="100000"/>
              </a:lnSpc>
              <a:spcBef>
                <a:spcPts val="0"/>
              </a:spcBef>
              <a:spcAft>
                <a:spcPts val="0"/>
              </a:spcAft>
              <a:buClr>
                <a:srgbClr val="FFFFFF"/>
              </a:buClr>
              <a:buSzPts val="3200"/>
              <a:buFont typeface="Bitter"/>
              <a:buNone/>
            </a:pPr>
            <a:endParaRPr sz="3200">
              <a:solidFill>
                <a:srgbClr val="FFFFFF"/>
              </a:solidFill>
            </a:endParaRPr>
          </a:p>
        </p:txBody>
      </p:sp>
      <p:pic>
        <p:nvPicPr>
          <p:cNvPr id="192" name="Google Shape;192;p37"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193" name="Google Shape;193;p37"/>
          <p:cNvSpPr txBox="1">
            <a:spLocks noGrp="1"/>
          </p:cNvSpPr>
          <p:nvPr>
            <p:ph type="body" idx="1"/>
          </p:nvPr>
        </p:nvSpPr>
        <p:spPr>
          <a:xfrm>
            <a:off x="387212"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t>The Rev. Aaron Michael Rogers</a:t>
            </a:r>
            <a:br>
              <a:rPr lang="en" sz="3500"/>
            </a:br>
            <a:r>
              <a:rPr lang="en" sz="1800">
                <a:solidFill>
                  <a:schemeClr val="dk1"/>
                </a:solidFill>
              </a:rPr>
              <a:t>Transitional Diaconate at Christ Church Cathedral, St. Louis</a:t>
            </a:r>
            <a:br>
              <a:rPr lang="en" sz="1800">
                <a:solidFill>
                  <a:schemeClr val="dk1"/>
                </a:solidFill>
              </a:rPr>
            </a:br>
            <a:r>
              <a:rPr lang="en" sz="1800">
                <a:solidFill>
                  <a:schemeClr val="dk1"/>
                </a:solidFill>
              </a:rPr>
              <a:t>Consultant at Vandersall Collective</a:t>
            </a:r>
            <a:endParaRPr/>
          </a:p>
          <a:p>
            <a:pPr marL="0" lvl="0" indent="0" algn="ctr" rtl="0">
              <a:lnSpc>
                <a:spcPct val="100000"/>
              </a:lnSpc>
              <a:spcBef>
                <a:spcPts val="0"/>
              </a:spcBef>
              <a:spcAft>
                <a:spcPts val="0"/>
              </a:spcAft>
              <a:buSzPts val="3500"/>
              <a:buNone/>
            </a:pPr>
            <a:endParaRPr sz="1800">
              <a:solidFill>
                <a:schemeClr val="dk1"/>
              </a:solidFill>
            </a:endParaRPr>
          </a:p>
          <a:p>
            <a:pPr marL="0" lvl="0" indent="0" algn="ctr" rtl="0">
              <a:lnSpc>
                <a:spcPct val="100000"/>
              </a:lnSpc>
              <a:spcBef>
                <a:spcPts val="0"/>
              </a:spcBef>
              <a:spcAft>
                <a:spcPts val="0"/>
              </a:spcAft>
              <a:buSzPts val="3500"/>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8"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99" name="Google Shape;199;p3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sz="3200">
              <a:solidFill>
                <a:srgbClr val="FFFFFF"/>
              </a:solidFill>
            </a:endParaRPr>
          </a:p>
          <a:p>
            <a:pPr marL="0" lvl="0" indent="0" algn="l" rtl="0">
              <a:lnSpc>
                <a:spcPct val="100000"/>
              </a:lnSpc>
              <a:spcBef>
                <a:spcPts val="0"/>
              </a:spcBef>
              <a:spcAft>
                <a:spcPts val="0"/>
              </a:spcAft>
              <a:buClr>
                <a:srgbClr val="FFFFFF"/>
              </a:buClr>
              <a:buSzPts val="3200"/>
              <a:buFont typeface="Bitter"/>
              <a:buNone/>
            </a:pPr>
            <a:endParaRPr sz="3200">
              <a:solidFill>
                <a:srgbClr val="FFFFFF"/>
              </a:solidFill>
            </a:endParaRPr>
          </a:p>
        </p:txBody>
      </p:sp>
      <p:pic>
        <p:nvPicPr>
          <p:cNvPr id="200" name="Google Shape;200;p38"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01" name="Google Shape;201;p38"/>
          <p:cNvSpPr txBox="1">
            <a:spLocks noGrp="1"/>
          </p:cNvSpPr>
          <p:nvPr>
            <p:ph type="body" idx="1"/>
          </p:nvPr>
        </p:nvSpPr>
        <p:spPr>
          <a:xfrm>
            <a:off x="387212"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t>Betsy Jutras</a:t>
            </a:r>
            <a:br>
              <a:rPr lang="en" sz="3500"/>
            </a:br>
            <a:r>
              <a:rPr lang="en" sz="1800">
                <a:solidFill>
                  <a:schemeClr val="dk1"/>
                </a:solidFill>
              </a:rPr>
              <a:t>Associate for Administration, College for Bishops</a:t>
            </a:r>
            <a:endParaRPr sz="1800">
              <a:solidFill>
                <a:schemeClr val="dk1"/>
              </a:solidFill>
            </a:endParaRPr>
          </a:p>
          <a:p>
            <a:pPr marL="0" lvl="0" indent="0" algn="ctr" rtl="0">
              <a:lnSpc>
                <a:spcPct val="100000"/>
              </a:lnSpc>
              <a:spcBef>
                <a:spcPts val="0"/>
              </a:spcBef>
              <a:spcAft>
                <a:spcPts val="0"/>
              </a:spcAft>
              <a:buSzPts val="3500"/>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9"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207" name="Google Shape;207;p3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a:p>
        </p:txBody>
      </p:sp>
      <p:pic>
        <p:nvPicPr>
          <p:cNvPr id="208" name="Google Shape;208;p39"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09" name="Google Shape;209;p39"/>
          <p:cNvSpPr txBox="1">
            <a:spLocks noGrp="1"/>
          </p:cNvSpPr>
          <p:nvPr>
            <p:ph type="body" idx="1"/>
          </p:nvPr>
        </p:nvSpPr>
        <p:spPr>
          <a:xfrm>
            <a:off x="387200" y="1772750"/>
            <a:ext cx="8369700" cy="28218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800"/>
              <a:buFont typeface="Fira Sans"/>
              <a:buNone/>
            </a:pPr>
            <a:r>
              <a:rPr lang="en" sz="3500"/>
              <a:t>3-Legged Stool of Fundraising:</a:t>
            </a:r>
            <a:br>
              <a:rPr lang="en" sz="3500"/>
            </a:br>
            <a:endParaRPr sz="1800"/>
          </a:p>
          <a:p>
            <a:pPr marL="457200" lvl="0" indent="-342900" algn="l" rtl="0">
              <a:lnSpc>
                <a:spcPct val="150000"/>
              </a:lnSpc>
              <a:spcBef>
                <a:spcPts val="0"/>
              </a:spcBef>
              <a:spcAft>
                <a:spcPts val="0"/>
              </a:spcAft>
              <a:buSzPts val="1800"/>
              <a:buChar char="•"/>
            </a:pPr>
            <a:r>
              <a:rPr lang="en" sz="1800"/>
              <a:t>Annual Pledge Campaigns</a:t>
            </a:r>
            <a:endParaRPr sz="1800"/>
          </a:p>
          <a:p>
            <a:pPr marL="457200" lvl="0" indent="-342900" algn="l" rtl="0">
              <a:lnSpc>
                <a:spcPct val="150000"/>
              </a:lnSpc>
              <a:spcBef>
                <a:spcPts val="0"/>
              </a:spcBef>
              <a:spcAft>
                <a:spcPts val="0"/>
              </a:spcAft>
              <a:buSzPts val="1800"/>
              <a:buChar char="•"/>
            </a:pPr>
            <a:r>
              <a:rPr lang="en" sz="1800"/>
              <a:t>Major Gifts</a:t>
            </a:r>
            <a:endParaRPr sz="1800"/>
          </a:p>
          <a:p>
            <a:pPr marL="457200" lvl="0" indent="-342900" algn="l" rtl="0">
              <a:lnSpc>
                <a:spcPct val="150000"/>
              </a:lnSpc>
              <a:spcBef>
                <a:spcPts val="0"/>
              </a:spcBef>
              <a:spcAft>
                <a:spcPts val="0"/>
              </a:spcAft>
              <a:buSzPts val="1800"/>
              <a:buChar char="•"/>
            </a:pPr>
            <a:r>
              <a:rPr lang="en" sz="1800"/>
              <a:t>Planned Giving</a:t>
            </a:r>
            <a:endParaRPr sz="1800"/>
          </a:p>
        </p:txBody>
      </p:sp>
      <p:sp>
        <p:nvSpPr>
          <p:cNvPr id="210" name="Google Shape;210;p3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0"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216" name="Google Shape;216;p4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a:p>
        </p:txBody>
      </p:sp>
      <p:pic>
        <p:nvPicPr>
          <p:cNvPr id="217" name="Google Shape;217;p40"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18" name="Google Shape;218;p40"/>
          <p:cNvSpPr txBox="1">
            <a:spLocks noGrp="1"/>
          </p:cNvSpPr>
          <p:nvPr>
            <p:ph type="body" idx="1"/>
          </p:nvPr>
        </p:nvSpPr>
        <p:spPr>
          <a:xfrm>
            <a:off x="387200" y="1772750"/>
            <a:ext cx="8369700" cy="28218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800"/>
              <a:buFont typeface="Fira Sans"/>
              <a:buNone/>
            </a:pPr>
            <a:r>
              <a:rPr lang="en" sz="3500"/>
              <a:t>Time, Talent, &amp; Treasure?</a:t>
            </a:r>
            <a:br>
              <a:rPr lang="en" sz="3500"/>
            </a:br>
            <a:endParaRPr sz="1800"/>
          </a:p>
          <a:p>
            <a:pPr marL="457200" lvl="0" indent="-342900" algn="l" rtl="0">
              <a:lnSpc>
                <a:spcPct val="100000"/>
              </a:lnSpc>
              <a:spcBef>
                <a:spcPts val="0"/>
              </a:spcBef>
              <a:spcAft>
                <a:spcPts val="0"/>
              </a:spcAft>
              <a:buSzPts val="1800"/>
              <a:buChar char="•"/>
            </a:pPr>
            <a:r>
              <a:rPr lang="en" sz="1800"/>
              <a:t>Project Resource focuses on Treasure, but your training can inform how you raise up volunteers.  </a:t>
            </a:r>
            <a:endParaRPr sz="1800"/>
          </a:p>
          <a:p>
            <a:pPr marL="457200" lvl="0" indent="-342900" algn="l" rtl="0">
              <a:lnSpc>
                <a:spcPct val="150000"/>
              </a:lnSpc>
              <a:spcBef>
                <a:spcPts val="0"/>
              </a:spcBef>
              <a:spcAft>
                <a:spcPts val="0"/>
              </a:spcAft>
              <a:buSzPts val="1800"/>
              <a:buChar char="•"/>
            </a:pPr>
            <a:r>
              <a:rPr lang="en" sz="1800"/>
              <a:t>Time and Talent are not substitutes to Treasure. </a:t>
            </a:r>
            <a:endParaRPr sz="1800"/>
          </a:p>
        </p:txBody>
      </p:sp>
      <p:sp>
        <p:nvSpPr>
          <p:cNvPr id="219" name="Google Shape;219;p4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1" descr="Shape 114"/>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225" name="Google Shape;225;p41"/>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Money: Unlocking Our Hearts</a:t>
            </a:r>
            <a:endParaRPr/>
          </a:p>
        </p:txBody>
      </p:sp>
      <p:sp>
        <p:nvSpPr>
          <p:cNvPr id="226" name="Google Shape;226;p41"/>
          <p:cNvSpPr txBox="1">
            <a:spLocks noGrp="1"/>
          </p:cNvSpPr>
          <p:nvPr>
            <p:ph type="body" idx="1"/>
          </p:nvPr>
        </p:nvSpPr>
        <p:spPr>
          <a:xfrm>
            <a:off x="373125" y="1662550"/>
            <a:ext cx="4068900" cy="30087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400"/>
              </a:spcBef>
              <a:spcAft>
                <a:spcPts val="0"/>
              </a:spcAft>
              <a:buSzPts val="2400"/>
              <a:buNone/>
            </a:pPr>
            <a:r>
              <a:rPr lang="en" sz="1900"/>
              <a:t>Why start with money narratives?</a:t>
            </a:r>
            <a:endParaRPr sz="1900"/>
          </a:p>
          <a:p>
            <a:pPr marL="457200" lvl="0" indent="-349250" algn="l" rtl="0">
              <a:lnSpc>
                <a:spcPct val="115000"/>
              </a:lnSpc>
              <a:spcBef>
                <a:spcPts val="400"/>
              </a:spcBef>
              <a:spcAft>
                <a:spcPts val="0"/>
              </a:spcAft>
              <a:buSzPts val="1900"/>
              <a:buChar char="●"/>
            </a:pPr>
            <a:r>
              <a:rPr lang="en" sz="1900"/>
              <a:t>Our relationship with things and people</a:t>
            </a:r>
            <a:endParaRPr sz="1900"/>
          </a:p>
          <a:p>
            <a:pPr marL="457200" lvl="0" indent="-349250" algn="l" rtl="0">
              <a:lnSpc>
                <a:spcPct val="115000"/>
              </a:lnSpc>
              <a:spcBef>
                <a:spcPts val="0"/>
              </a:spcBef>
              <a:spcAft>
                <a:spcPts val="0"/>
              </a:spcAft>
              <a:buSzPts val="1900"/>
              <a:buChar char="●"/>
            </a:pPr>
            <a:r>
              <a:rPr lang="en" sz="1900"/>
              <a:t>Our foundational experience</a:t>
            </a:r>
            <a:endParaRPr sz="1900"/>
          </a:p>
          <a:p>
            <a:pPr marL="457200" lvl="0" indent="-349250" algn="l" rtl="0">
              <a:lnSpc>
                <a:spcPct val="115000"/>
              </a:lnSpc>
              <a:spcBef>
                <a:spcPts val="0"/>
              </a:spcBef>
              <a:spcAft>
                <a:spcPts val="0"/>
              </a:spcAft>
              <a:buSzPts val="1900"/>
              <a:buChar char="●"/>
            </a:pPr>
            <a:r>
              <a:rPr lang="en" sz="1900"/>
              <a:t>Who we are, God is to us, what God’s relationship to money, and our relationship to each other.</a:t>
            </a:r>
            <a:endParaRPr sz="1900"/>
          </a:p>
        </p:txBody>
      </p:sp>
      <p:pic>
        <p:nvPicPr>
          <p:cNvPr id="227" name="Google Shape;227;p41" descr="Shape 118"/>
          <p:cNvPicPr preferRelativeResize="0"/>
          <p:nvPr/>
        </p:nvPicPr>
        <p:blipFill rotWithShape="1">
          <a:blip r:embed="rId4">
            <a:alphaModFix/>
          </a:blip>
          <a:srcRect/>
          <a:stretch/>
        </p:blipFill>
        <p:spPr>
          <a:xfrm>
            <a:off x="8022159" y="68368"/>
            <a:ext cx="1051729" cy="1104949"/>
          </a:xfrm>
          <a:prstGeom prst="rect">
            <a:avLst/>
          </a:prstGeom>
          <a:noFill/>
          <a:ln>
            <a:noFill/>
          </a:ln>
        </p:spPr>
      </p:pic>
      <p:pic>
        <p:nvPicPr>
          <p:cNvPr id="228" name="Google Shape;228;p41" descr="Shape 119"/>
          <p:cNvPicPr preferRelativeResize="0"/>
          <p:nvPr/>
        </p:nvPicPr>
        <p:blipFill rotWithShape="1">
          <a:blip r:embed="rId5">
            <a:alphaModFix/>
          </a:blip>
          <a:srcRect/>
          <a:stretch/>
        </p:blipFill>
        <p:spPr>
          <a:xfrm>
            <a:off x="4664057" y="1501371"/>
            <a:ext cx="4479944" cy="3401958"/>
          </a:xfrm>
          <a:prstGeom prst="rect">
            <a:avLst/>
          </a:prstGeom>
          <a:noFill/>
          <a:ln>
            <a:noFill/>
          </a:ln>
        </p:spPr>
      </p:pic>
      <p:sp>
        <p:nvSpPr>
          <p:cNvPr id="229" name="Google Shape;229;p4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2" descr="Shape 114"/>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235" name="Google Shape;235;p4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Money: Unlocking Our Hearts</a:t>
            </a:r>
            <a:endParaRPr/>
          </a:p>
        </p:txBody>
      </p:sp>
      <p:sp>
        <p:nvSpPr>
          <p:cNvPr id="236" name="Google Shape;236;p42"/>
          <p:cNvSpPr txBox="1">
            <a:spLocks noGrp="1"/>
          </p:cNvSpPr>
          <p:nvPr>
            <p:ph type="body" idx="1"/>
          </p:nvPr>
        </p:nvSpPr>
        <p:spPr>
          <a:xfrm>
            <a:off x="373129" y="1733550"/>
            <a:ext cx="7391100" cy="293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400"/>
              </a:spcBef>
              <a:spcAft>
                <a:spcPts val="0"/>
              </a:spcAft>
              <a:buSzPts val="2400"/>
              <a:buNone/>
            </a:pPr>
            <a:r>
              <a:rPr lang="en" sz="2100" b="1">
                <a:solidFill>
                  <a:srgbClr val="542C75"/>
                </a:solidFill>
              </a:rPr>
              <a:t>First Exercise:</a:t>
            </a:r>
            <a:endParaRPr sz="2100" b="1">
              <a:solidFill>
                <a:srgbClr val="542C75"/>
              </a:solidFill>
            </a:endParaRPr>
          </a:p>
          <a:p>
            <a:pPr marL="0" lvl="0" indent="0" algn="l" rtl="0">
              <a:lnSpc>
                <a:spcPct val="100000"/>
              </a:lnSpc>
              <a:spcBef>
                <a:spcPts val="400"/>
              </a:spcBef>
              <a:spcAft>
                <a:spcPts val="0"/>
              </a:spcAft>
              <a:buSzPts val="2400"/>
              <a:buNone/>
            </a:pPr>
            <a:endParaRPr sz="1900"/>
          </a:p>
          <a:p>
            <a:pPr marL="0" lvl="0" indent="0" algn="l" rtl="0">
              <a:lnSpc>
                <a:spcPct val="100000"/>
              </a:lnSpc>
              <a:spcBef>
                <a:spcPts val="400"/>
              </a:spcBef>
              <a:spcAft>
                <a:spcPts val="0"/>
              </a:spcAft>
              <a:buSzPts val="2400"/>
              <a:buNone/>
            </a:pPr>
            <a:r>
              <a:rPr lang="en" sz="2100">
                <a:solidFill>
                  <a:schemeClr val="dk1"/>
                </a:solidFill>
              </a:rPr>
              <a:t>Take a moment today. Close your eyes: think about your first experience of money.</a:t>
            </a:r>
            <a:r>
              <a:rPr lang="en" sz="1900"/>
              <a:t> </a:t>
            </a:r>
            <a:endParaRPr sz="1900"/>
          </a:p>
          <a:p>
            <a:pPr marL="0" lvl="0" indent="0" algn="l" rtl="0">
              <a:lnSpc>
                <a:spcPct val="100000"/>
              </a:lnSpc>
              <a:spcBef>
                <a:spcPts val="400"/>
              </a:spcBef>
              <a:spcAft>
                <a:spcPts val="0"/>
              </a:spcAft>
              <a:buSzPts val="2400"/>
              <a:buNone/>
            </a:pPr>
            <a:endParaRPr sz="1800"/>
          </a:p>
          <a:p>
            <a:pPr marL="0" lvl="0" indent="0" algn="l" rtl="0">
              <a:lnSpc>
                <a:spcPct val="100000"/>
              </a:lnSpc>
              <a:spcBef>
                <a:spcPts val="400"/>
              </a:spcBef>
              <a:spcAft>
                <a:spcPts val="0"/>
              </a:spcAft>
              <a:buSzPts val="2400"/>
              <a:buNone/>
            </a:pPr>
            <a:endParaRPr sz="1800"/>
          </a:p>
        </p:txBody>
      </p:sp>
      <p:pic>
        <p:nvPicPr>
          <p:cNvPr id="237" name="Google Shape;237;p42" descr="Shape 11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38" name="Google Shape;238;p4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3" descr="Shape 134"/>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pic>
        <p:nvPicPr>
          <p:cNvPr id="244" name="Google Shape;244;p43" descr="Shape 135"/>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45" name="Google Shape;245;p43"/>
          <p:cNvSpPr txBox="1">
            <a:spLocks noGrp="1"/>
          </p:cNvSpPr>
          <p:nvPr>
            <p:ph type="body" idx="1"/>
          </p:nvPr>
        </p:nvSpPr>
        <p:spPr>
          <a:xfrm>
            <a:off x="628649" y="1826418"/>
            <a:ext cx="5097002" cy="2362801"/>
          </a:xfrm>
          <a:prstGeom prst="rect">
            <a:avLst/>
          </a:prstGeom>
          <a:noFill/>
          <a:ln>
            <a:noFill/>
          </a:ln>
        </p:spPr>
        <p:txBody>
          <a:bodyPr spcFirstLastPara="1" wrap="square" lIns="34275" tIns="34275" rIns="34275" bIns="34275" anchor="t" anchorCtr="0">
            <a:normAutofit/>
          </a:bodyPr>
          <a:lstStyle/>
          <a:p>
            <a:pPr marL="0" lvl="0" indent="0" algn="l" rtl="0">
              <a:lnSpc>
                <a:spcPct val="70000"/>
              </a:lnSpc>
              <a:spcBef>
                <a:spcPts val="800"/>
              </a:spcBef>
              <a:spcAft>
                <a:spcPts val="0"/>
              </a:spcAft>
              <a:buSzPts val="1530"/>
              <a:buNone/>
            </a:pPr>
            <a:r>
              <a:rPr lang="en" sz="2112" b="1">
                <a:solidFill>
                  <a:srgbClr val="542C75"/>
                </a:solidFill>
                <a:latin typeface="Fira Sans"/>
                <a:ea typeface="Fira Sans"/>
                <a:cs typeface="Fira Sans"/>
                <a:sym typeface="Fira Sans"/>
              </a:rPr>
              <a:t>Second Exercise: (Share in the Chat)</a:t>
            </a:r>
            <a:endParaRPr sz="2112" b="1">
              <a:solidFill>
                <a:srgbClr val="542C75"/>
              </a:solidFill>
              <a:latin typeface="Fira Sans"/>
              <a:ea typeface="Fira Sans"/>
              <a:cs typeface="Fira Sans"/>
              <a:sym typeface="Fira Sans"/>
            </a:endParaRPr>
          </a:p>
          <a:p>
            <a:pPr marL="0" lvl="0" indent="0" algn="l" rtl="0">
              <a:lnSpc>
                <a:spcPct val="115000"/>
              </a:lnSpc>
              <a:spcBef>
                <a:spcPts val="800"/>
              </a:spcBef>
              <a:spcAft>
                <a:spcPts val="0"/>
              </a:spcAft>
              <a:buSzPts val="1530"/>
              <a:buNone/>
            </a:pPr>
            <a:br>
              <a:rPr lang="en" sz="1912">
                <a:latin typeface="Fira Sans"/>
                <a:ea typeface="Fira Sans"/>
                <a:cs typeface="Fira Sans"/>
                <a:sym typeface="Fira Sans"/>
              </a:rPr>
            </a:br>
            <a:r>
              <a:rPr lang="en" sz="1912">
                <a:latin typeface="Fira Sans"/>
                <a:ea typeface="Fira Sans"/>
                <a:cs typeface="Fira Sans"/>
                <a:sym typeface="Fira Sans"/>
              </a:rPr>
              <a:t>What narratives have you seen:</a:t>
            </a:r>
            <a:endParaRPr sz="1912">
              <a:latin typeface="Fira Sans"/>
              <a:ea typeface="Fira Sans"/>
              <a:cs typeface="Fira Sans"/>
              <a:sym typeface="Fira Sans"/>
            </a:endParaRPr>
          </a:p>
          <a:p>
            <a:pPr marL="457200" lvl="0" indent="-350012" algn="l" rtl="0">
              <a:lnSpc>
                <a:spcPct val="115000"/>
              </a:lnSpc>
              <a:spcBef>
                <a:spcPts val="800"/>
              </a:spcBef>
              <a:spcAft>
                <a:spcPts val="0"/>
              </a:spcAft>
              <a:buSzPts val="1912"/>
              <a:buFont typeface="Fira Sans"/>
              <a:buChar char="●"/>
            </a:pPr>
            <a:r>
              <a:rPr lang="en" sz="1912">
                <a:latin typeface="Fira Sans"/>
                <a:ea typeface="Fira Sans"/>
                <a:cs typeface="Fira Sans"/>
                <a:sym typeface="Fira Sans"/>
              </a:rPr>
              <a:t>In the news?</a:t>
            </a:r>
            <a:endParaRPr sz="1912">
              <a:latin typeface="Fira Sans"/>
              <a:ea typeface="Fira Sans"/>
              <a:cs typeface="Fira Sans"/>
              <a:sym typeface="Fira Sans"/>
            </a:endParaRPr>
          </a:p>
          <a:p>
            <a:pPr marL="457200" lvl="0" indent="-350012" algn="l" rtl="0">
              <a:lnSpc>
                <a:spcPct val="115000"/>
              </a:lnSpc>
              <a:spcBef>
                <a:spcPts val="0"/>
              </a:spcBef>
              <a:spcAft>
                <a:spcPts val="0"/>
              </a:spcAft>
              <a:buSzPts val="1912"/>
              <a:buFont typeface="Fira Sans"/>
              <a:buChar char="●"/>
            </a:pPr>
            <a:r>
              <a:rPr lang="en" sz="1912">
                <a:latin typeface="Fira Sans"/>
                <a:ea typeface="Fira Sans"/>
                <a:cs typeface="Fira Sans"/>
                <a:sym typeface="Fira Sans"/>
              </a:rPr>
              <a:t>In the Church?</a:t>
            </a:r>
            <a:endParaRPr sz="1912">
              <a:latin typeface="Fira Sans"/>
              <a:ea typeface="Fira Sans"/>
              <a:cs typeface="Fira Sans"/>
              <a:sym typeface="Fira Sans"/>
            </a:endParaRPr>
          </a:p>
          <a:p>
            <a:pPr marL="457200" lvl="0" indent="-350012" algn="l" rtl="0">
              <a:lnSpc>
                <a:spcPct val="115000"/>
              </a:lnSpc>
              <a:spcBef>
                <a:spcPts val="0"/>
              </a:spcBef>
              <a:spcAft>
                <a:spcPts val="0"/>
              </a:spcAft>
              <a:buSzPts val="1912"/>
              <a:buFont typeface="Fira Sans"/>
              <a:buChar char="●"/>
            </a:pPr>
            <a:r>
              <a:rPr lang="en" sz="1912">
                <a:latin typeface="Fira Sans"/>
                <a:ea typeface="Fira Sans"/>
                <a:cs typeface="Fira Sans"/>
                <a:sym typeface="Fira Sans"/>
              </a:rPr>
              <a:t>In our homes?</a:t>
            </a:r>
            <a:endParaRPr sz="930">
              <a:latin typeface="Fira Sans"/>
              <a:ea typeface="Fira Sans"/>
              <a:cs typeface="Fira Sans"/>
              <a:sym typeface="Fira Sans"/>
            </a:endParaRPr>
          </a:p>
        </p:txBody>
      </p:sp>
      <p:sp>
        <p:nvSpPr>
          <p:cNvPr id="246" name="Google Shape;246;p4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000"/>
              <a:buFont typeface="Bitter"/>
              <a:buNone/>
            </a:pPr>
            <a:r>
              <a:rPr lang="en" sz="3000" b="0">
                <a:solidFill>
                  <a:srgbClr val="FFFFFF"/>
                </a:solidFill>
                <a:latin typeface="Bitter"/>
                <a:ea typeface="Bitter"/>
                <a:cs typeface="Bitter"/>
                <a:sym typeface="Bitter"/>
              </a:rPr>
              <a:t>Since the Start of the Pandemic...</a:t>
            </a:r>
            <a:endParaRPr/>
          </a:p>
        </p:txBody>
      </p:sp>
      <p:pic>
        <p:nvPicPr>
          <p:cNvPr id="247" name="Google Shape;247;p43"/>
          <p:cNvPicPr preferRelativeResize="0"/>
          <p:nvPr/>
        </p:nvPicPr>
        <p:blipFill rotWithShape="1">
          <a:blip r:embed="rId5">
            <a:alphaModFix/>
          </a:blip>
          <a:srcRect/>
          <a:stretch/>
        </p:blipFill>
        <p:spPr>
          <a:xfrm>
            <a:off x="5725650" y="1883350"/>
            <a:ext cx="3201398" cy="1800776"/>
          </a:xfrm>
          <a:prstGeom prst="rect">
            <a:avLst/>
          </a:prstGeom>
          <a:noFill/>
          <a:ln>
            <a:noFill/>
          </a:ln>
        </p:spPr>
      </p:pic>
      <p:sp>
        <p:nvSpPr>
          <p:cNvPr id="248" name="Google Shape;248;p4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4" descr="Shape 194"/>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pic>
        <p:nvPicPr>
          <p:cNvPr id="254" name="Google Shape;254;p44" descr="Shape 195"/>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55" name="Google Shape;255;p44"/>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chemeClr val="lt1"/>
              </a:buClr>
              <a:buSzPts val="3200"/>
              <a:buFont typeface="Bitter"/>
              <a:buNone/>
            </a:pPr>
            <a:r>
              <a:rPr lang="en" sz="3200" b="0">
                <a:solidFill>
                  <a:schemeClr val="lt1"/>
                </a:solidFill>
                <a:latin typeface="Bitter"/>
                <a:ea typeface="Bitter"/>
                <a:cs typeface="Bitter"/>
                <a:sym typeface="Bitter"/>
              </a:rPr>
              <a:t>Money: Unlocking Our Hearts</a:t>
            </a:r>
            <a:endParaRPr/>
          </a:p>
        </p:txBody>
      </p:sp>
      <p:sp>
        <p:nvSpPr>
          <p:cNvPr id="256" name="Google Shape;256;p4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2</a:t>
            </a:r>
            <a:endParaRPr sz="1400" b="0" i="0" u="none" strike="noStrike" cap="none">
              <a:solidFill>
                <a:srgbClr val="000000"/>
              </a:solidFill>
              <a:latin typeface="Arial"/>
              <a:ea typeface="Arial"/>
              <a:cs typeface="Arial"/>
              <a:sym typeface="Arial"/>
            </a:endParaRPr>
          </a:p>
        </p:txBody>
      </p:sp>
      <p:sp>
        <p:nvSpPr>
          <p:cNvPr id="257" name="Google Shape;257;p44"/>
          <p:cNvSpPr txBox="1"/>
          <p:nvPr/>
        </p:nvSpPr>
        <p:spPr>
          <a:xfrm>
            <a:off x="461850" y="1678438"/>
            <a:ext cx="75603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Fira Sans"/>
                <a:ea typeface="Fira Sans"/>
                <a:cs typeface="Fira Sans"/>
                <a:sym typeface="Fira Sans"/>
              </a:rPr>
              <a:t>We are now at a point of release. Let’s invite ourselves into new ways of being and understanding by engaging in this exercise of prayer and release. </a:t>
            </a: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Fira Sans"/>
                <a:ea typeface="Fira Sans"/>
                <a:cs typeface="Fira Sans"/>
                <a:sym typeface="Fira Sans"/>
              </a:rPr>
              <a:t>We will release negative narratives, anxieties, thoughts, and fears  and speak new life-giving thoughts and visions to those feelings.</a:t>
            </a: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Fira Sans"/>
                <a:ea typeface="Fira Sans"/>
                <a:cs typeface="Fira Sans"/>
                <a:sym typeface="Fira Sans"/>
              </a:rPr>
              <a:t>Finally, we pray together to release those things to God.</a:t>
            </a:r>
            <a:endParaRPr sz="1900" b="0" i="0" u="none" strike="noStrike" cap="none">
              <a:solidFill>
                <a:srgbClr val="000000"/>
              </a:solidFill>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5" descr="Shape 194"/>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pic>
        <p:nvPicPr>
          <p:cNvPr id="263" name="Google Shape;263;p45" descr="Shape 195"/>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64" name="Google Shape;264;p45"/>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chemeClr val="lt1"/>
              </a:buClr>
              <a:buSzPts val="3200"/>
              <a:buFont typeface="Bitter"/>
              <a:buNone/>
            </a:pPr>
            <a:r>
              <a:rPr lang="en" sz="3200" b="0">
                <a:solidFill>
                  <a:schemeClr val="lt1"/>
                </a:solidFill>
                <a:latin typeface="Bitter"/>
                <a:ea typeface="Bitter"/>
                <a:cs typeface="Bitter"/>
                <a:sym typeface="Bitter"/>
              </a:rPr>
              <a:t>Money: Unlocking Our Hearts</a:t>
            </a:r>
            <a:endParaRPr/>
          </a:p>
        </p:txBody>
      </p:sp>
      <p:sp>
        <p:nvSpPr>
          <p:cNvPr id="265" name="Google Shape;265;p4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2</a:t>
            </a:r>
            <a:endParaRPr sz="1400" b="0" i="0" u="none" strike="noStrike" cap="none">
              <a:solidFill>
                <a:srgbClr val="000000"/>
              </a:solidFill>
              <a:latin typeface="Arial"/>
              <a:ea typeface="Arial"/>
              <a:cs typeface="Arial"/>
              <a:sym typeface="Arial"/>
            </a:endParaRPr>
          </a:p>
        </p:txBody>
      </p:sp>
      <p:sp>
        <p:nvSpPr>
          <p:cNvPr id="266" name="Google Shape;266;p45"/>
          <p:cNvSpPr txBox="1"/>
          <p:nvPr/>
        </p:nvSpPr>
        <p:spPr>
          <a:xfrm>
            <a:off x="571500" y="1794525"/>
            <a:ext cx="7897200" cy="1277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Fira Sans"/>
                <a:ea typeface="Fira Sans"/>
                <a:cs typeface="Fira Sans"/>
                <a:sym typeface="Fira Sans"/>
              </a:rPr>
              <a:t>We’ve just released….</a:t>
            </a: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Fira Sans"/>
                <a:ea typeface="Fira Sans"/>
                <a:cs typeface="Fira Sans"/>
                <a:sym typeface="Fira Sans"/>
              </a:rPr>
              <a:t>                                ...now let’s reimagine our framework about money. </a:t>
            </a:r>
            <a:endParaRPr sz="14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8"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17" name="Google Shape;117;p2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a:t>
            </a:r>
            <a:endParaRPr/>
          </a:p>
        </p:txBody>
      </p:sp>
      <p:pic>
        <p:nvPicPr>
          <p:cNvPr id="118" name="Google Shape;118;p28"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119" name="Google Shape;119;p28"/>
          <p:cNvSpPr txBox="1">
            <a:spLocks noGrp="1"/>
          </p:cNvSpPr>
          <p:nvPr>
            <p:ph type="body" idx="1"/>
          </p:nvPr>
        </p:nvSpPr>
        <p:spPr>
          <a:xfrm>
            <a:off x="741568" y="3130377"/>
            <a:ext cx="7648831" cy="1590747"/>
          </a:xfrm>
          <a:prstGeom prst="rect">
            <a:avLst/>
          </a:prstGeom>
          <a:noFill/>
          <a:ln>
            <a:noFill/>
          </a:ln>
        </p:spPr>
        <p:txBody>
          <a:bodyPr spcFirstLastPara="1" wrap="square" lIns="45675" tIns="45675" rIns="45675" bIns="45675" anchor="t" anchorCtr="0">
            <a:normAutofit lnSpcReduction="10000"/>
          </a:bodyPr>
          <a:lstStyle/>
          <a:p>
            <a:pPr marL="0" lvl="0" indent="0" algn="ctr" rtl="0">
              <a:lnSpc>
                <a:spcPct val="100000"/>
              </a:lnSpc>
              <a:spcBef>
                <a:spcPts val="0"/>
              </a:spcBef>
              <a:spcAft>
                <a:spcPts val="0"/>
              </a:spcAft>
              <a:buSzPts val="2917"/>
              <a:buNone/>
            </a:pPr>
            <a:r>
              <a:rPr lang="en" sz="2000">
                <a:solidFill>
                  <a:schemeClr val="dk1"/>
                </a:solidFill>
              </a:rPr>
              <a:t>Project Resource is a program of the College for Bishops whose mission and purpose is to support bishops, and therefore, their dioceses, through personal and professional development, strengthening and empowering their vocation of carrying out God’s mission in the world.</a:t>
            </a:r>
            <a:endParaRPr sz="2000"/>
          </a:p>
        </p:txBody>
      </p:sp>
      <p:pic>
        <p:nvPicPr>
          <p:cNvPr id="120" name="Google Shape;120;p28"/>
          <p:cNvPicPr preferRelativeResize="0"/>
          <p:nvPr/>
        </p:nvPicPr>
        <p:blipFill rotWithShape="1">
          <a:blip r:embed="rId5">
            <a:alphaModFix/>
          </a:blip>
          <a:srcRect b="13752"/>
          <a:stretch/>
        </p:blipFill>
        <p:spPr>
          <a:xfrm>
            <a:off x="2671143" y="1694830"/>
            <a:ext cx="3789680" cy="122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6" descr="Shape 194"/>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pic>
        <p:nvPicPr>
          <p:cNvPr id="272" name="Google Shape;272;p46" descr="Shape 195"/>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273" name="Google Shape;273;p46"/>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2400"/>
              <a:buFont typeface="Bitter"/>
              <a:buNone/>
            </a:pPr>
            <a:r>
              <a:rPr lang="en" sz="2300" b="0">
                <a:solidFill>
                  <a:srgbClr val="FFFFFF"/>
                </a:solidFill>
                <a:latin typeface="Bitter"/>
                <a:ea typeface="Bitter"/>
                <a:cs typeface="Bitter"/>
                <a:sym typeface="Bitter"/>
              </a:rPr>
              <a:t>Unlocking Our Hearts/Reimagining Our Narratives</a:t>
            </a:r>
            <a:endParaRPr sz="2300"/>
          </a:p>
        </p:txBody>
      </p:sp>
      <p:sp>
        <p:nvSpPr>
          <p:cNvPr id="274" name="Google Shape;274;p46"/>
          <p:cNvSpPr txBox="1"/>
          <p:nvPr/>
        </p:nvSpPr>
        <p:spPr>
          <a:xfrm>
            <a:off x="457200" y="4608500"/>
            <a:ext cx="83490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dk1"/>
              </a:buClr>
              <a:buSzPts val="1800"/>
              <a:buFont typeface="Fira Sans"/>
              <a:buNone/>
            </a:pPr>
            <a:r>
              <a:rPr lang="en" sz="1800" b="0" i="0" u="none" strike="noStrike" cap="none">
                <a:solidFill>
                  <a:schemeClr val="dk1"/>
                </a:solidFill>
                <a:latin typeface="Fira Sans"/>
                <a:ea typeface="Fira Sans"/>
                <a:cs typeface="Fira Sans"/>
                <a:sym typeface="Fira Sans"/>
              </a:rPr>
              <a:t>Virtual Binder | Week 1  |  Page 3  |  Image: LUMO Project</a:t>
            </a:r>
            <a:endParaRPr sz="1400" b="0" i="0" u="none" strike="noStrike" cap="none">
              <a:solidFill>
                <a:srgbClr val="000000"/>
              </a:solidFill>
              <a:latin typeface="Arial"/>
              <a:ea typeface="Arial"/>
              <a:cs typeface="Arial"/>
              <a:sym typeface="Arial"/>
            </a:endParaRPr>
          </a:p>
        </p:txBody>
      </p:sp>
      <p:pic>
        <p:nvPicPr>
          <p:cNvPr id="275" name="Google Shape;275;p46"/>
          <p:cNvPicPr preferRelativeResize="0"/>
          <p:nvPr/>
        </p:nvPicPr>
        <p:blipFill rotWithShape="1">
          <a:blip r:embed="rId5">
            <a:alphaModFix/>
          </a:blip>
          <a:srcRect/>
          <a:stretch/>
        </p:blipFill>
        <p:spPr>
          <a:xfrm>
            <a:off x="457200" y="1529660"/>
            <a:ext cx="5202562" cy="2926441"/>
          </a:xfrm>
          <a:prstGeom prst="rect">
            <a:avLst/>
          </a:prstGeom>
          <a:noFill/>
          <a:ln>
            <a:noFill/>
          </a:ln>
        </p:spPr>
      </p:pic>
      <p:sp>
        <p:nvSpPr>
          <p:cNvPr id="276" name="Google Shape;276;p46"/>
          <p:cNvSpPr txBox="1"/>
          <p:nvPr/>
        </p:nvSpPr>
        <p:spPr>
          <a:xfrm>
            <a:off x="5896850" y="1796475"/>
            <a:ext cx="2844600" cy="137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950" b="1" i="0" u="none" strike="noStrike" cap="none">
                <a:solidFill>
                  <a:srgbClr val="3C4043"/>
                </a:solidFill>
                <a:highlight>
                  <a:schemeClr val="lt1"/>
                </a:highlight>
                <a:latin typeface="Roboto"/>
                <a:ea typeface="Roboto"/>
                <a:cs typeface="Roboto"/>
                <a:sym typeface="Roboto"/>
              </a:rPr>
              <a:t>Luke 5:27-32</a:t>
            </a:r>
            <a:endParaRPr sz="1950" b="1" i="0" u="none" strike="noStrike" cap="none">
              <a:solidFill>
                <a:srgbClr val="3C4043"/>
              </a:solidFill>
              <a:highlight>
                <a:schemeClr val="lt1"/>
              </a:highlight>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 sz="1950" b="0" i="0" u="none" strike="noStrike" cap="none">
                <a:solidFill>
                  <a:srgbClr val="3C4043"/>
                </a:solidFill>
                <a:highlight>
                  <a:schemeClr val="lt1"/>
                </a:highlight>
                <a:latin typeface="Roboto"/>
                <a:ea typeface="Roboto"/>
                <a:cs typeface="Roboto"/>
                <a:sym typeface="Roboto"/>
              </a:rPr>
              <a:t>Jesus feasts with tax collector.</a:t>
            </a:r>
            <a:r>
              <a:rPr lang="en" sz="1050" b="0" i="0" u="none" strike="noStrike" cap="none">
                <a:solidFill>
                  <a:srgbClr val="3C4043"/>
                </a:solidFill>
                <a:highlight>
                  <a:schemeClr val="lt1"/>
                </a:highlight>
                <a:latin typeface="Roboto"/>
                <a:ea typeface="Roboto"/>
                <a:cs typeface="Roboto"/>
                <a:sym typeface="Roboto"/>
              </a:rPr>
              <a:t> </a:t>
            </a: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Fira Sans"/>
              <a:ea typeface="Fira Sans"/>
              <a:cs typeface="Fira Sans"/>
              <a:sym typeface="Fir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7"/>
          <p:cNvPicPr preferRelativeResize="0"/>
          <p:nvPr/>
        </p:nvPicPr>
        <p:blipFill rotWithShape="1">
          <a:blip r:embed="rId3">
            <a:alphaModFix/>
          </a:blip>
          <a:srcRect/>
          <a:stretch/>
        </p:blipFill>
        <p:spPr>
          <a:xfrm>
            <a:off x="457191" y="1529650"/>
            <a:ext cx="5202552" cy="2926417"/>
          </a:xfrm>
          <a:prstGeom prst="rect">
            <a:avLst/>
          </a:prstGeom>
          <a:noFill/>
          <a:ln>
            <a:noFill/>
          </a:ln>
        </p:spPr>
      </p:pic>
      <p:pic>
        <p:nvPicPr>
          <p:cNvPr id="282" name="Google Shape;282;p47" descr="Shape 194"/>
          <p:cNvPicPr preferRelativeResize="0"/>
          <p:nvPr/>
        </p:nvPicPr>
        <p:blipFill rotWithShape="1">
          <a:blip r:embed="rId4">
            <a:alphaModFix/>
          </a:blip>
          <a:srcRect t="8332" b="8340"/>
          <a:stretch/>
        </p:blipFill>
        <p:spPr>
          <a:xfrm>
            <a:off x="-7764" y="-7708"/>
            <a:ext cx="9147496" cy="1384968"/>
          </a:xfrm>
          <a:prstGeom prst="rect">
            <a:avLst/>
          </a:prstGeom>
          <a:noFill/>
          <a:ln>
            <a:noFill/>
          </a:ln>
        </p:spPr>
      </p:pic>
      <p:pic>
        <p:nvPicPr>
          <p:cNvPr id="283" name="Google Shape;283;p47" descr="Shape 195"/>
          <p:cNvPicPr preferRelativeResize="0"/>
          <p:nvPr/>
        </p:nvPicPr>
        <p:blipFill rotWithShape="1">
          <a:blip r:embed="rId5">
            <a:alphaModFix/>
          </a:blip>
          <a:srcRect/>
          <a:stretch/>
        </p:blipFill>
        <p:spPr>
          <a:xfrm>
            <a:off x="8022159" y="68368"/>
            <a:ext cx="1051729" cy="1104949"/>
          </a:xfrm>
          <a:prstGeom prst="rect">
            <a:avLst/>
          </a:prstGeom>
          <a:noFill/>
          <a:ln>
            <a:noFill/>
          </a:ln>
        </p:spPr>
      </p:pic>
      <p:sp>
        <p:nvSpPr>
          <p:cNvPr id="284" name="Google Shape;284;p4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2400"/>
              <a:buFont typeface="Bitter"/>
              <a:buNone/>
            </a:pPr>
            <a:r>
              <a:rPr lang="en" sz="2300" b="0">
                <a:solidFill>
                  <a:srgbClr val="FFFFFF"/>
                </a:solidFill>
                <a:latin typeface="Bitter"/>
                <a:ea typeface="Bitter"/>
                <a:cs typeface="Bitter"/>
                <a:sym typeface="Bitter"/>
              </a:rPr>
              <a:t>Unlocking Our Hearts/Reimagining Our Narratives</a:t>
            </a:r>
            <a:endParaRPr sz="2300"/>
          </a:p>
        </p:txBody>
      </p:sp>
      <p:sp>
        <p:nvSpPr>
          <p:cNvPr id="285" name="Google Shape;285;p47"/>
          <p:cNvSpPr txBox="1"/>
          <p:nvPr/>
        </p:nvSpPr>
        <p:spPr>
          <a:xfrm>
            <a:off x="457200" y="4608500"/>
            <a:ext cx="84009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dk1"/>
              </a:buClr>
              <a:buSzPts val="1800"/>
              <a:buFont typeface="Fira Sans"/>
              <a:buNone/>
            </a:pPr>
            <a:r>
              <a:rPr lang="en" sz="1800" b="0" i="0" u="none" strike="noStrike" cap="none">
                <a:solidFill>
                  <a:schemeClr val="dk1"/>
                </a:solidFill>
                <a:latin typeface="Fira Sans"/>
                <a:ea typeface="Fira Sans"/>
                <a:cs typeface="Fira Sans"/>
                <a:sym typeface="Fira Sans"/>
              </a:rPr>
              <a:t>Virtual Binder | Week 1  |  Page 3  |  Image: LUMO Project</a:t>
            </a:r>
            <a:endParaRPr sz="1400" b="0" i="0" u="none" strike="noStrike" cap="none">
              <a:solidFill>
                <a:srgbClr val="000000"/>
              </a:solidFill>
              <a:latin typeface="Arial"/>
              <a:ea typeface="Arial"/>
              <a:cs typeface="Arial"/>
              <a:sym typeface="Arial"/>
            </a:endParaRPr>
          </a:p>
        </p:txBody>
      </p:sp>
      <p:sp>
        <p:nvSpPr>
          <p:cNvPr id="286" name="Google Shape;286;p47"/>
          <p:cNvSpPr txBox="1"/>
          <p:nvPr/>
        </p:nvSpPr>
        <p:spPr>
          <a:xfrm>
            <a:off x="5896850" y="1796475"/>
            <a:ext cx="28446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3C4043"/>
                </a:solidFill>
                <a:highlight>
                  <a:schemeClr val="lt1"/>
                </a:highlight>
                <a:latin typeface="Roboto"/>
                <a:ea typeface="Roboto"/>
                <a:cs typeface="Roboto"/>
                <a:sym typeface="Roboto"/>
              </a:rPr>
              <a:t>Luke </a:t>
            </a:r>
            <a:r>
              <a:rPr lang="en" sz="1950" b="1">
                <a:solidFill>
                  <a:srgbClr val="3C4043"/>
                </a:solidFill>
                <a:highlight>
                  <a:schemeClr val="lt1"/>
                </a:highlight>
                <a:latin typeface="Roboto"/>
                <a:ea typeface="Roboto"/>
                <a:cs typeface="Roboto"/>
                <a:sym typeface="Roboto"/>
              </a:rPr>
              <a:t>21</a:t>
            </a:r>
            <a:r>
              <a:rPr lang="en" sz="1950" b="1" i="0" u="none" strike="noStrike" cap="none">
                <a:solidFill>
                  <a:srgbClr val="3C4043"/>
                </a:solidFill>
                <a:highlight>
                  <a:schemeClr val="lt1"/>
                </a:highlight>
                <a:latin typeface="Roboto"/>
                <a:ea typeface="Roboto"/>
                <a:cs typeface="Roboto"/>
                <a:sym typeface="Roboto"/>
              </a:rPr>
              <a:t>:</a:t>
            </a:r>
            <a:r>
              <a:rPr lang="en" sz="1950" b="1">
                <a:solidFill>
                  <a:srgbClr val="3C4043"/>
                </a:solidFill>
                <a:highlight>
                  <a:schemeClr val="lt1"/>
                </a:highlight>
                <a:latin typeface="Roboto"/>
                <a:ea typeface="Roboto"/>
                <a:cs typeface="Roboto"/>
                <a:sym typeface="Roboto"/>
              </a:rPr>
              <a:t>104</a:t>
            </a:r>
            <a:endParaRPr sz="1950" b="1" i="0" u="none" strike="noStrike" cap="none">
              <a:solidFill>
                <a:srgbClr val="3C4043"/>
              </a:solidFill>
              <a:highlight>
                <a:schemeClr val="lt1"/>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950"/>
              <a:buFont typeface="Arial"/>
              <a:buNone/>
            </a:pPr>
            <a:r>
              <a:rPr lang="en" sz="1950">
                <a:solidFill>
                  <a:srgbClr val="3C4043"/>
                </a:solidFill>
                <a:highlight>
                  <a:schemeClr val="lt1"/>
                </a:highlight>
                <a:latin typeface="Roboto"/>
                <a:ea typeface="Roboto"/>
                <a:cs typeface="Roboto"/>
                <a:sym typeface="Roboto"/>
              </a:rPr>
              <a:t>The Widow’s Mite</a:t>
            </a: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Fira Sans"/>
              <a:ea typeface="Fira Sans"/>
              <a:cs typeface="Fira Sans"/>
              <a:sym typeface="Fira Sans"/>
            </a:endParaRPr>
          </a:p>
        </p:txBody>
      </p:sp>
      <p:pic>
        <p:nvPicPr>
          <p:cNvPr id="287" name="Google Shape;287;p47"/>
          <p:cNvPicPr preferRelativeResize="0"/>
          <p:nvPr/>
        </p:nvPicPr>
        <p:blipFill rotWithShape="1">
          <a:blip r:embed="rId6">
            <a:alphaModFix/>
          </a:blip>
          <a:srcRect b="20223"/>
          <a:stretch/>
        </p:blipFill>
        <p:spPr>
          <a:xfrm>
            <a:off x="457200" y="1529650"/>
            <a:ext cx="5202550" cy="2926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8"/>
          <p:cNvPicPr preferRelativeResize="0"/>
          <p:nvPr/>
        </p:nvPicPr>
        <p:blipFill rotWithShape="1">
          <a:blip r:embed="rId3">
            <a:alphaModFix/>
          </a:blip>
          <a:srcRect/>
          <a:stretch/>
        </p:blipFill>
        <p:spPr>
          <a:xfrm>
            <a:off x="457191" y="1529650"/>
            <a:ext cx="5202552" cy="2926417"/>
          </a:xfrm>
          <a:prstGeom prst="rect">
            <a:avLst/>
          </a:prstGeom>
          <a:noFill/>
          <a:ln>
            <a:noFill/>
          </a:ln>
        </p:spPr>
      </p:pic>
      <p:pic>
        <p:nvPicPr>
          <p:cNvPr id="293" name="Google Shape;293;p48" descr="Shape 194"/>
          <p:cNvPicPr preferRelativeResize="0"/>
          <p:nvPr/>
        </p:nvPicPr>
        <p:blipFill rotWithShape="1">
          <a:blip r:embed="rId4">
            <a:alphaModFix/>
          </a:blip>
          <a:srcRect t="8332" b="8340"/>
          <a:stretch/>
        </p:blipFill>
        <p:spPr>
          <a:xfrm>
            <a:off x="-7764" y="-7708"/>
            <a:ext cx="9147496" cy="1384968"/>
          </a:xfrm>
          <a:prstGeom prst="rect">
            <a:avLst/>
          </a:prstGeom>
          <a:noFill/>
          <a:ln>
            <a:noFill/>
          </a:ln>
        </p:spPr>
      </p:pic>
      <p:pic>
        <p:nvPicPr>
          <p:cNvPr id="294" name="Google Shape;294;p48" descr="Shape 195"/>
          <p:cNvPicPr preferRelativeResize="0"/>
          <p:nvPr/>
        </p:nvPicPr>
        <p:blipFill rotWithShape="1">
          <a:blip r:embed="rId5">
            <a:alphaModFix/>
          </a:blip>
          <a:srcRect/>
          <a:stretch/>
        </p:blipFill>
        <p:spPr>
          <a:xfrm>
            <a:off x="8022159" y="68368"/>
            <a:ext cx="1051729" cy="1104949"/>
          </a:xfrm>
          <a:prstGeom prst="rect">
            <a:avLst/>
          </a:prstGeom>
          <a:noFill/>
          <a:ln>
            <a:noFill/>
          </a:ln>
        </p:spPr>
      </p:pic>
      <p:sp>
        <p:nvSpPr>
          <p:cNvPr id="295" name="Google Shape;295;p4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2400"/>
              <a:buFont typeface="Bitter"/>
              <a:buNone/>
            </a:pPr>
            <a:r>
              <a:rPr lang="en" sz="2300" b="0">
                <a:solidFill>
                  <a:srgbClr val="FFFFFF"/>
                </a:solidFill>
                <a:latin typeface="Bitter"/>
                <a:ea typeface="Bitter"/>
                <a:cs typeface="Bitter"/>
                <a:sym typeface="Bitter"/>
              </a:rPr>
              <a:t>Unlocking Our Hearts/Reimagining Our Narratives</a:t>
            </a:r>
            <a:endParaRPr sz="2300"/>
          </a:p>
        </p:txBody>
      </p:sp>
      <p:sp>
        <p:nvSpPr>
          <p:cNvPr id="296" name="Google Shape;296;p48"/>
          <p:cNvSpPr txBox="1"/>
          <p:nvPr/>
        </p:nvSpPr>
        <p:spPr>
          <a:xfrm>
            <a:off x="457200" y="4608500"/>
            <a:ext cx="83622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4  |  Image: LUMO Project</a:t>
            </a:r>
            <a:endParaRPr sz="1400" b="0" i="0" u="none" strike="noStrike" cap="none">
              <a:solidFill>
                <a:srgbClr val="000000"/>
              </a:solidFill>
              <a:latin typeface="Arial"/>
              <a:ea typeface="Arial"/>
              <a:cs typeface="Arial"/>
              <a:sym typeface="Arial"/>
            </a:endParaRPr>
          </a:p>
        </p:txBody>
      </p:sp>
      <p:sp>
        <p:nvSpPr>
          <p:cNvPr id="297" name="Google Shape;297;p48"/>
          <p:cNvSpPr txBox="1"/>
          <p:nvPr/>
        </p:nvSpPr>
        <p:spPr>
          <a:xfrm>
            <a:off x="5896850" y="1796475"/>
            <a:ext cx="2844600" cy="137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3C4043"/>
                </a:solidFill>
                <a:highlight>
                  <a:schemeClr val="lt1"/>
                </a:highlight>
                <a:latin typeface="Roboto"/>
                <a:ea typeface="Roboto"/>
                <a:cs typeface="Roboto"/>
                <a:sym typeface="Roboto"/>
              </a:rPr>
              <a:t>Luke 9:10-17</a:t>
            </a:r>
            <a:endParaRPr sz="1950" b="1" i="0" u="none" strike="noStrike" cap="none">
              <a:solidFill>
                <a:srgbClr val="3C4043"/>
              </a:solidFill>
              <a:highlight>
                <a:schemeClr val="lt1"/>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950"/>
              <a:buFont typeface="Arial"/>
              <a:buNone/>
            </a:pPr>
            <a:r>
              <a:rPr lang="en" sz="1950" b="0" i="0" u="none" strike="noStrike" cap="none">
                <a:solidFill>
                  <a:srgbClr val="3C4043"/>
                </a:solidFill>
                <a:highlight>
                  <a:schemeClr val="lt1"/>
                </a:highlight>
                <a:latin typeface="Roboto"/>
                <a:ea typeface="Roboto"/>
                <a:cs typeface="Roboto"/>
                <a:sym typeface="Roboto"/>
              </a:rPr>
              <a:t>Feeding of the five thousand.</a:t>
            </a:r>
            <a:endParaRPr sz="1900" b="0" i="0" u="none" strike="noStrike" cap="none">
              <a:solidFill>
                <a:srgbClr val="000000"/>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Fira Sans"/>
              <a:ea typeface="Fira Sans"/>
              <a:cs typeface="Fira Sans"/>
              <a:sym typeface="Fira Sans"/>
            </a:endParaRPr>
          </a:p>
        </p:txBody>
      </p:sp>
      <p:pic>
        <p:nvPicPr>
          <p:cNvPr id="298" name="Google Shape;298;p48"/>
          <p:cNvPicPr preferRelativeResize="0"/>
          <p:nvPr/>
        </p:nvPicPr>
        <p:blipFill rotWithShape="1">
          <a:blip r:embed="rId6">
            <a:alphaModFix/>
          </a:blip>
          <a:srcRect/>
          <a:stretch/>
        </p:blipFill>
        <p:spPr>
          <a:xfrm>
            <a:off x="457200" y="1529662"/>
            <a:ext cx="5202538" cy="2926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9" descr="Shape 173"/>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pic>
        <p:nvPicPr>
          <p:cNvPr id="304" name="Google Shape;304;p49" descr="Shape 174"/>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305" name="Google Shape;305;p49"/>
          <p:cNvSpPr txBox="1">
            <a:spLocks noGrp="1"/>
          </p:cNvSpPr>
          <p:nvPr>
            <p:ph type="body" idx="1"/>
          </p:nvPr>
        </p:nvSpPr>
        <p:spPr>
          <a:xfrm>
            <a:off x="295825" y="1922325"/>
            <a:ext cx="7886700" cy="2602500"/>
          </a:xfrm>
          <a:prstGeom prst="rect">
            <a:avLst/>
          </a:prstGeom>
          <a:noFill/>
          <a:ln>
            <a:noFill/>
          </a:ln>
        </p:spPr>
        <p:txBody>
          <a:bodyPr spcFirstLastPara="1" wrap="square" lIns="34275" tIns="34275" rIns="34275" bIns="34275" anchor="t" anchorCtr="0">
            <a:normAutofit/>
          </a:bodyPr>
          <a:lstStyle/>
          <a:p>
            <a:pPr marL="457200" lvl="0" indent="-355600" algn="l" rtl="0">
              <a:lnSpc>
                <a:spcPct val="115000"/>
              </a:lnSpc>
              <a:spcBef>
                <a:spcPts val="0"/>
              </a:spcBef>
              <a:spcAft>
                <a:spcPts val="0"/>
              </a:spcAft>
              <a:buSzPts val="2000"/>
              <a:buFont typeface="Fira Sans"/>
              <a:buChar char="•"/>
            </a:pPr>
            <a:r>
              <a:rPr lang="en" sz="2000" b="1">
                <a:latin typeface="Fira Sans"/>
                <a:ea typeface="Fira Sans"/>
                <a:cs typeface="Fira Sans"/>
                <a:sym typeface="Fira Sans"/>
              </a:rPr>
              <a:t>Sharing/Repairing of the World </a:t>
            </a:r>
            <a:endParaRPr sz="2000" b="1">
              <a:latin typeface="Fira Sans"/>
              <a:ea typeface="Fira Sans"/>
              <a:cs typeface="Fira Sans"/>
              <a:sym typeface="Fira Sans"/>
            </a:endParaRPr>
          </a:p>
          <a:p>
            <a:pPr marL="457200" lvl="0" indent="-355600" algn="l" rtl="0">
              <a:lnSpc>
                <a:spcPct val="115000"/>
              </a:lnSpc>
              <a:spcBef>
                <a:spcPts val="0"/>
              </a:spcBef>
              <a:spcAft>
                <a:spcPts val="0"/>
              </a:spcAft>
              <a:buSzPts val="2000"/>
              <a:buFont typeface="Fira Sans"/>
              <a:buChar char="•"/>
            </a:pPr>
            <a:r>
              <a:rPr lang="en" sz="2000" b="1">
                <a:latin typeface="Fira Sans"/>
                <a:ea typeface="Fira Sans"/>
                <a:cs typeface="Fira Sans"/>
                <a:sym typeface="Fira Sans"/>
              </a:rPr>
              <a:t>Table Making</a:t>
            </a:r>
            <a:endParaRPr sz="2000" b="1">
              <a:latin typeface="Fira Sans"/>
              <a:ea typeface="Fira Sans"/>
              <a:cs typeface="Fira Sans"/>
              <a:sym typeface="Fira Sans"/>
            </a:endParaRPr>
          </a:p>
          <a:p>
            <a:pPr marL="457200" lvl="0" indent="-355600" algn="l" rtl="0">
              <a:lnSpc>
                <a:spcPct val="115000"/>
              </a:lnSpc>
              <a:spcBef>
                <a:spcPts val="0"/>
              </a:spcBef>
              <a:spcAft>
                <a:spcPts val="0"/>
              </a:spcAft>
              <a:buSzPts val="2000"/>
              <a:buFont typeface="Fira Sans"/>
              <a:buChar char="•"/>
            </a:pPr>
            <a:r>
              <a:rPr lang="en" sz="2000" b="1">
                <a:solidFill>
                  <a:schemeClr val="dk1"/>
                </a:solidFill>
                <a:latin typeface="Fira Sans"/>
                <a:ea typeface="Fira Sans"/>
                <a:cs typeface="Fira Sans"/>
                <a:sym typeface="Fira Sans"/>
              </a:rPr>
              <a:t>Fundraising Is Ministry</a:t>
            </a:r>
            <a:br>
              <a:rPr lang="en" sz="2000">
                <a:solidFill>
                  <a:schemeClr val="dk1"/>
                </a:solidFill>
                <a:latin typeface="Fira Sans"/>
                <a:ea typeface="Fira Sans"/>
                <a:cs typeface="Fira Sans"/>
                <a:sym typeface="Fira Sans"/>
              </a:rPr>
            </a:br>
            <a:r>
              <a:rPr lang="en" sz="2000">
                <a:solidFill>
                  <a:schemeClr val="dk1"/>
                </a:solidFill>
                <a:latin typeface="Fira Sans"/>
                <a:ea typeface="Fira Sans"/>
                <a:cs typeface="Fira Sans"/>
                <a:sym typeface="Fira Sans"/>
              </a:rPr>
              <a:t>When fundraising is ministry, lives are transformed in the giving of gifts to change and repair a broken world as we reconcile ourselves to God. </a:t>
            </a:r>
            <a:endParaRPr sz="2000">
              <a:latin typeface="Fira Sans"/>
              <a:ea typeface="Fira Sans"/>
              <a:cs typeface="Fira Sans"/>
              <a:sym typeface="Fira Sans"/>
            </a:endParaRPr>
          </a:p>
        </p:txBody>
      </p:sp>
      <p:sp>
        <p:nvSpPr>
          <p:cNvPr id="306" name="Google Shape;306;p4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000"/>
              <a:buFont typeface="Bitter"/>
              <a:buNone/>
            </a:pPr>
            <a:r>
              <a:rPr lang="en" sz="3000" b="0">
                <a:solidFill>
                  <a:srgbClr val="FFFFFF"/>
                </a:solidFill>
                <a:latin typeface="Bitter"/>
                <a:ea typeface="Bitter"/>
                <a:cs typeface="Bitter"/>
                <a:sym typeface="Bitter"/>
              </a:rPr>
              <a:t>The Ministry of Giving</a:t>
            </a:r>
            <a:endParaRPr/>
          </a:p>
        </p:txBody>
      </p:sp>
      <p:sp>
        <p:nvSpPr>
          <p:cNvPr id="307" name="Google Shape;307;p4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0" descr="Shape 225"/>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pic>
        <p:nvPicPr>
          <p:cNvPr id="313" name="Google Shape;313;p50" descr="Shape 226"/>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314" name="Google Shape;314;p50"/>
          <p:cNvSpPr txBox="1"/>
          <p:nvPr/>
        </p:nvSpPr>
        <p:spPr>
          <a:xfrm>
            <a:off x="545525" y="1856275"/>
            <a:ext cx="6000900" cy="2485800"/>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2400"/>
              <a:buFont typeface="Fira Sans"/>
              <a:buNone/>
            </a:pPr>
            <a:r>
              <a:rPr lang="en" sz="1900" b="0" i="0" u="none" strike="noStrike" cap="none">
                <a:solidFill>
                  <a:srgbClr val="3C4043"/>
                </a:solidFill>
                <a:highlight>
                  <a:srgbClr val="FFFFFF"/>
                </a:highlight>
                <a:latin typeface="Fira Sans"/>
                <a:ea typeface="Fira Sans"/>
                <a:cs typeface="Fira Sans"/>
                <a:sym typeface="Fira Sans"/>
              </a:rPr>
              <a:t>“Fundraising is a very rich and beautiful activity. It is a confident, joyful, and hope-filled expression of ministry. In ministering to each other, each from the riches he or she possesses,  we work together for the full coming of God's kingdom.”</a:t>
            </a:r>
            <a:endParaRPr sz="1900" b="0" i="0" u="none" strike="noStrike" cap="none">
              <a:solidFill>
                <a:srgbClr val="3C4043"/>
              </a:solidFill>
              <a:highlight>
                <a:srgbClr val="FFFFFF"/>
              </a:highlight>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2400"/>
              <a:buFont typeface="Fira Sans"/>
              <a:buNone/>
            </a:pPr>
            <a:endParaRPr sz="1900" b="0" i="0" u="none" strike="noStrike" cap="none">
              <a:solidFill>
                <a:srgbClr val="3C4043"/>
              </a:solidFill>
              <a:highlight>
                <a:srgbClr val="FFFFFF"/>
              </a:highlight>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2400"/>
              <a:buFont typeface="Fira Sans"/>
              <a:buNone/>
            </a:pPr>
            <a:r>
              <a:rPr lang="en" sz="1900" b="0" i="0" u="none" strike="noStrike" cap="none">
                <a:solidFill>
                  <a:srgbClr val="3C4043"/>
                </a:solidFill>
                <a:highlight>
                  <a:srgbClr val="FFFFFF"/>
                </a:highlight>
                <a:latin typeface="Fira Sans"/>
                <a:ea typeface="Fira Sans"/>
                <a:cs typeface="Fira Sans"/>
                <a:sym typeface="Fira Sans"/>
              </a:rPr>
              <a:t>– Henri Nouwen</a:t>
            </a:r>
            <a:endParaRPr sz="1900" b="0" i="0" u="none" strike="noStrike" cap="none">
              <a:solidFill>
                <a:srgbClr val="3C4043"/>
              </a:solidFill>
              <a:highlight>
                <a:srgbClr val="FFFFFF"/>
              </a:highlight>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2400"/>
              <a:buFont typeface="Fira Sans"/>
              <a:buNone/>
            </a:pPr>
            <a:r>
              <a:rPr lang="en" sz="2400" b="0" i="0" u="none" strike="noStrike" cap="none">
                <a:solidFill>
                  <a:srgbClr val="000000"/>
                </a:solidFill>
                <a:latin typeface="Fira Sans"/>
                <a:ea typeface="Fira Sans"/>
                <a:cs typeface="Fira Sans"/>
                <a:sym typeface="Fira Sans"/>
              </a:rPr>
              <a:t> </a:t>
            </a:r>
            <a:endParaRPr sz="1400" b="0" i="0" u="none" strike="noStrike" cap="none">
              <a:solidFill>
                <a:srgbClr val="000000"/>
              </a:solidFill>
              <a:latin typeface="Arial"/>
              <a:ea typeface="Arial"/>
              <a:cs typeface="Arial"/>
              <a:sym typeface="Arial"/>
            </a:endParaRPr>
          </a:p>
        </p:txBody>
      </p:sp>
      <p:sp>
        <p:nvSpPr>
          <p:cNvPr id="315" name="Google Shape;315;p5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000"/>
              <a:buFont typeface="Bitter"/>
              <a:buNone/>
            </a:pPr>
            <a:r>
              <a:rPr lang="en" sz="3000" b="0">
                <a:solidFill>
                  <a:srgbClr val="FFFFFF"/>
                </a:solidFill>
                <a:latin typeface="Bitter"/>
                <a:ea typeface="Bitter"/>
                <a:cs typeface="Bitter"/>
                <a:sym typeface="Bitter"/>
              </a:rPr>
              <a:t>Fundraising As Ministry</a:t>
            </a:r>
            <a:endParaRPr/>
          </a:p>
        </p:txBody>
      </p:sp>
      <p:sp>
        <p:nvSpPr>
          <p:cNvPr id="316" name="Google Shape;316;p5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51" descr="Shape 342"/>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322" name="Google Shape;322;p51"/>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chemeClr val="lt1"/>
              </a:buClr>
              <a:buSzPts val="2800"/>
              <a:buFont typeface="Bitter"/>
              <a:buNone/>
            </a:pPr>
            <a:r>
              <a:rPr lang="en" sz="2800">
                <a:solidFill>
                  <a:schemeClr val="lt1"/>
                </a:solidFill>
              </a:rPr>
              <a:t>Reflections about Fundraising as Ministry</a:t>
            </a:r>
            <a:endParaRPr/>
          </a:p>
        </p:txBody>
      </p:sp>
      <p:sp>
        <p:nvSpPr>
          <p:cNvPr id="323" name="Google Shape;323;p51"/>
          <p:cNvSpPr txBox="1">
            <a:spLocks noGrp="1"/>
          </p:cNvSpPr>
          <p:nvPr>
            <p:ph type="body" idx="1"/>
          </p:nvPr>
        </p:nvSpPr>
        <p:spPr>
          <a:xfrm>
            <a:off x="387212" y="1657069"/>
            <a:ext cx="8369700" cy="293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b="1">
                <a:solidFill>
                  <a:srgbClr val="542C75"/>
                </a:solidFill>
                <a:latin typeface="Fira Sans"/>
                <a:ea typeface="Fira Sans"/>
                <a:cs typeface="Fira Sans"/>
                <a:sym typeface="Fira Sans"/>
              </a:rPr>
              <a:t>Team Exercise:</a:t>
            </a:r>
            <a:br>
              <a:rPr lang="en" b="1">
                <a:solidFill>
                  <a:srgbClr val="542C75"/>
                </a:solidFill>
                <a:latin typeface="Fira Sans"/>
                <a:ea typeface="Fira Sans"/>
                <a:cs typeface="Fira Sans"/>
                <a:sym typeface="Fira Sans"/>
              </a:rPr>
            </a:br>
            <a:br>
              <a:rPr lang="en" sz="1200"/>
            </a:br>
            <a:r>
              <a:rPr lang="en" sz="1900"/>
              <a:t>How do you presently think about, describe, and understand fundraising? What do you need to release, reimagine, and/or practice to view fundraising as a ministry?</a:t>
            </a:r>
            <a:endParaRPr sz="1900"/>
          </a:p>
          <a:p>
            <a:pPr marL="0" lvl="0" indent="0" algn="l" rtl="0">
              <a:lnSpc>
                <a:spcPct val="100000"/>
              </a:lnSpc>
              <a:spcBef>
                <a:spcPts val="0"/>
              </a:spcBef>
              <a:spcAft>
                <a:spcPts val="0"/>
              </a:spcAft>
              <a:buSzPts val="2400"/>
              <a:buNone/>
            </a:pPr>
            <a:r>
              <a:rPr lang="en"/>
              <a:t> </a:t>
            </a:r>
            <a:endParaRPr/>
          </a:p>
        </p:txBody>
      </p:sp>
      <p:pic>
        <p:nvPicPr>
          <p:cNvPr id="324" name="Google Shape;324;p51" descr="Shape 346"/>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325" name="Google Shape;325;p5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2"/>
          <p:cNvPicPr preferRelativeResize="0"/>
          <p:nvPr/>
        </p:nvPicPr>
        <p:blipFill rotWithShape="1">
          <a:blip r:embed="rId3">
            <a:alphaModFix/>
          </a:blip>
          <a:srcRect/>
          <a:stretch/>
        </p:blipFill>
        <p:spPr>
          <a:xfrm>
            <a:off x="3787475" y="1738050"/>
            <a:ext cx="3592500" cy="3592500"/>
          </a:xfrm>
          <a:prstGeom prst="rect">
            <a:avLst/>
          </a:prstGeom>
          <a:noFill/>
          <a:ln>
            <a:noFill/>
          </a:ln>
        </p:spPr>
      </p:pic>
      <p:pic>
        <p:nvPicPr>
          <p:cNvPr id="331" name="Google Shape;331;p52" descr="Shape 252"/>
          <p:cNvPicPr preferRelativeResize="0"/>
          <p:nvPr/>
        </p:nvPicPr>
        <p:blipFill rotWithShape="1">
          <a:blip r:embed="rId4">
            <a:alphaModFix/>
          </a:blip>
          <a:srcRect t="8336" b="8333"/>
          <a:stretch/>
        </p:blipFill>
        <p:spPr>
          <a:xfrm>
            <a:off x="-7764" y="-7708"/>
            <a:ext cx="9147495" cy="1384968"/>
          </a:xfrm>
          <a:prstGeom prst="rect">
            <a:avLst/>
          </a:prstGeom>
          <a:noFill/>
          <a:ln>
            <a:noFill/>
          </a:ln>
        </p:spPr>
      </p:pic>
      <p:sp>
        <p:nvSpPr>
          <p:cNvPr id="332" name="Google Shape;332;p52"/>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33" name="Google Shape;333;p52"/>
          <p:cNvSpPr txBox="1">
            <a:spLocks noGrp="1"/>
          </p:cNvSpPr>
          <p:nvPr>
            <p:ph type="body" idx="1"/>
          </p:nvPr>
        </p:nvSpPr>
        <p:spPr>
          <a:xfrm>
            <a:off x="387211" y="1657069"/>
            <a:ext cx="8369700" cy="293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100"/>
              <a:buNone/>
            </a:pPr>
            <a:r>
              <a:rPr lang="en" sz="2100"/>
              <a:t>Simon Sinek - “Start with Why” - How Great Leaders Inspire Action</a:t>
            </a:r>
            <a:endParaRPr/>
          </a:p>
          <a:p>
            <a:pPr marL="0" lvl="0" indent="0" algn="l" rtl="0">
              <a:lnSpc>
                <a:spcPct val="100000"/>
              </a:lnSpc>
              <a:spcBef>
                <a:spcPts val="400"/>
              </a:spcBef>
              <a:spcAft>
                <a:spcPts val="0"/>
              </a:spcAft>
              <a:buSzPts val="2100"/>
              <a:buNone/>
            </a:pPr>
            <a:endParaRPr sz="2100"/>
          </a:p>
          <a:p>
            <a:pPr marL="0" lvl="5" indent="1143000" algn="l" rtl="0">
              <a:lnSpc>
                <a:spcPct val="100000"/>
              </a:lnSpc>
              <a:spcBef>
                <a:spcPts val="400"/>
              </a:spcBef>
              <a:spcAft>
                <a:spcPts val="0"/>
              </a:spcAft>
              <a:buSzPts val="1800"/>
              <a:buNone/>
            </a:pPr>
            <a:r>
              <a:rPr lang="en" sz="1800" b="1"/>
              <a:t>                </a:t>
            </a:r>
            <a:r>
              <a:rPr lang="en" sz="1800" b="1">
                <a:latin typeface="Fira Sans"/>
                <a:ea typeface="Fira Sans"/>
                <a:cs typeface="Fira Sans"/>
                <a:sym typeface="Fira Sans"/>
              </a:rPr>
              <a:t>The Golden Circle</a:t>
            </a:r>
            <a:endParaRPr/>
          </a:p>
        </p:txBody>
      </p:sp>
      <p:pic>
        <p:nvPicPr>
          <p:cNvPr id="334" name="Google Shape;334;p52" descr="Shape 256"/>
          <p:cNvPicPr preferRelativeResize="0"/>
          <p:nvPr/>
        </p:nvPicPr>
        <p:blipFill rotWithShape="1">
          <a:blip r:embed="rId5">
            <a:alphaModFix/>
          </a:blip>
          <a:srcRect/>
          <a:stretch/>
        </p:blipFill>
        <p:spPr>
          <a:xfrm>
            <a:off x="8022159" y="68368"/>
            <a:ext cx="1051728" cy="1104949"/>
          </a:xfrm>
          <a:prstGeom prst="rect">
            <a:avLst/>
          </a:prstGeom>
          <a:noFill/>
          <a:ln>
            <a:noFill/>
          </a:ln>
        </p:spPr>
      </p:pic>
      <p:sp>
        <p:nvSpPr>
          <p:cNvPr id="335" name="Google Shape;335;p5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p:nvPr/>
        </p:nvSpPr>
        <p:spPr>
          <a:xfrm>
            <a:off x="-7764" y="1173317"/>
            <a:ext cx="9151764" cy="3970183"/>
          </a:xfrm>
          <a:prstGeom prst="rect">
            <a:avLst/>
          </a:prstGeom>
          <a:solidFill>
            <a:srgbClr val="0C0C0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C0C0C"/>
              </a:solidFill>
              <a:latin typeface="Arial"/>
              <a:ea typeface="Arial"/>
              <a:cs typeface="Arial"/>
              <a:sym typeface="Arial"/>
            </a:endParaRPr>
          </a:p>
        </p:txBody>
      </p:sp>
      <p:pic>
        <p:nvPicPr>
          <p:cNvPr id="341" name="Google Shape;341;p53" descr="Shape 295"/>
          <p:cNvPicPr preferRelativeResize="0"/>
          <p:nvPr/>
        </p:nvPicPr>
        <p:blipFill rotWithShape="1">
          <a:blip r:embed="rId3">
            <a:alphaModFix/>
          </a:blip>
          <a:srcRect t="8332" b="8340"/>
          <a:stretch/>
        </p:blipFill>
        <p:spPr>
          <a:xfrm>
            <a:off x="-7764" y="-7708"/>
            <a:ext cx="9151764" cy="1384968"/>
          </a:xfrm>
          <a:prstGeom prst="rect">
            <a:avLst/>
          </a:prstGeom>
          <a:noFill/>
          <a:ln>
            <a:noFill/>
          </a:ln>
        </p:spPr>
      </p:pic>
      <p:sp>
        <p:nvSpPr>
          <p:cNvPr id="342" name="Google Shape;342;p5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pic>
        <p:nvPicPr>
          <p:cNvPr id="343" name="Google Shape;343;p53" descr="Shape 299"/>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44" name="Google Shape;344;p53" descr="Logo, company name&#10;&#10;Description automatically generated"/>
          <p:cNvPicPr preferRelativeResize="0"/>
          <p:nvPr/>
        </p:nvPicPr>
        <p:blipFill rotWithShape="1">
          <a:blip r:embed="rId5">
            <a:alphaModFix/>
          </a:blip>
          <a:srcRect/>
          <a:stretch/>
        </p:blipFill>
        <p:spPr>
          <a:xfrm>
            <a:off x="1619304" y="1377260"/>
            <a:ext cx="5893359" cy="37177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4" descr="Shape 262"/>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350" name="Google Shape;350;p54"/>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51" name="Google Shape;351;p54"/>
          <p:cNvSpPr txBox="1">
            <a:spLocks noGrp="1"/>
          </p:cNvSpPr>
          <p:nvPr>
            <p:ph type="body" idx="1"/>
          </p:nvPr>
        </p:nvSpPr>
        <p:spPr>
          <a:xfrm>
            <a:off x="3706052" y="1070898"/>
            <a:ext cx="5068129" cy="23842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100"/>
              <a:buNone/>
            </a:pPr>
            <a:endParaRPr sz="2100"/>
          </a:p>
          <a:p>
            <a:pPr marL="0" lvl="0" indent="0" algn="l" rtl="0">
              <a:lnSpc>
                <a:spcPct val="100000"/>
              </a:lnSpc>
              <a:spcBef>
                <a:spcPts val="400"/>
              </a:spcBef>
              <a:spcAft>
                <a:spcPts val="0"/>
              </a:spcAft>
              <a:buSzPts val="2100"/>
              <a:buNone/>
            </a:pPr>
            <a:endParaRPr sz="2100"/>
          </a:p>
          <a:p>
            <a:pPr marL="0" lvl="0" indent="0" algn="l" rtl="0">
              <a:lnSpc>
                <a:spcPct val="100000"/>
              </a:lnSpc>
              <a:spcBef>
                <a:spcPts val="400"/>
              </a:spcBef>
              <a:spcAft>
                <a:spcPts val="0"/>
              </a:spcAft>
              <a:buSzPts val="2100"/>
              <a:buNone/>
            </a:pPr>
            <a:r>
              <a:rPr lang="en" sz="2100"/>
              <a:t>What makes Apple different than other computer companies? Why do they have a cult following? </a:t>
            </a:r>
            <a:endParaRPr/>
          </a:p>
        </p:txBody>
      </p:sp>
      <p:pic>
        <p:nvPicPr>
          <p:cNvPr id="352" name="Google Shape;352;p54" descr="Shape 266"/>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53" name="Google Shape;353;p54" descr="Shape 267"/>
          <p:cNvPicPr preferRelativeResize="0"/>
          <p:nvPr/>
        </p:nvPicPr>
        <p:blipFill rotWithShape="1">
          <a:blip r:embed="rId5">
            <a:alphaModFix/>
          </a:blip>
          <a:srcRect r="44329"/>
          <a:stretch/>
        </p:blipFill>
        <p:spPr>
          <a:xfrm>
            <a:off x="-595333" y="1524306"/>
            <a:ext cx="2838396" cy="2937555"/>
          </a:xfrm>
          <a:prstGeom prst="rect">
            <a:avLst/>
          </a:prstGeom>
          <a:noFill/>
          <a:ln>
            <a:noFill/>
          </a:ln>
        </p:spPr>
      </p:pic>
      <p:pic>
        <p:nvPicPr>
          <p:cNvPr id="354" name="Google Shape;354;p54" descr="Shape 268"/>
          <p:cNvPicPr preferRelativeResize="0"/>
          <p:nvPr/>
        </p:nvPicPr>
        <p:blipFill rotWithShape="1">
          <a:blip r:embed="rId6">
            <a:alphaModFix/>
          </a:blip>
          <a:srcRect/>
          <a:stretch/>
        </p:blipFill>
        <p:spPr>
          <a:xfrm>
            <a:off x="2268186" y="1628727"/>
            <a:ext cx="1484263" cy="1559297"/>
          </a:xfrm>
          <a:prstGeom prst="rect">
            <a:avLst/>
          </a:prstGeom>
          <a:noFill/>
          <a:ln>
            <a:noFill/>
          </a:ln>
        </p:spPr>
      </p:pic>
      <p:sp>
        <p:nvSpPr>
          <p:cNvPr id="355" name="Google Shape;355;p5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55" descr="Shape 273"/>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361" name="Google Shape;361;p5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62" name="Google Shape;362;p55"/>
          <p:cNvSpPr txBox="1">
            <a:spLocks noGrp="1"/>
          </p:cNvSpPr>
          <p:nvPr>
            <p:ph type="body" idx="1"/>
          </p:nvPr>
        </p:nvSpPr>
        <p:spPr>
          <a:xfrm>
            <a:off x="3706052" y="1893589"/>
            <a:ext cx="5068129" cy="2590875"/>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900"/>
              <a:buNone/>
            </a:pPr>
            <a:r>
              <a:rPr lang="en" sz="1900" b="1">
                <a:latin typeface="Fira Sans"/>
                <a:ea typeface="Fira Sans"/>
                <a:cs typeface="Fira Sans"/>
                <a:sym typeface="Fira Sans"/>
              </a:rPr>
              <a:t>NO:</a:t>
            </a:r>
            <a:endParaRPr/>
          </a:p>
          <a:p>
            <a:pPr marL="0" lvl="0" indent="0" algn="l" rtl="0">
              <a:lnSpc>
                <a:spcPct val="100000"/>
              </a:lnSpc>
              <a:spcBef>
                <a:spcPts val="300"/>
              </a:spcBef>
              <a:spcAft>
                <a:spcPts val="0"/>
              </a:spcAft>
              <a:buSzPts val="1900"/>
              <a:buNone/>
            </a:pPr>
            <a:r>
              <a:rPr lang="en" sz="1900"/>
              <a:t>What: We make great computers.</a:t>
            </a:r>
            <a:br>
              <a:rPr lang="en" sz="1900"/>
            </a:br>
            <a:br>
              <a:rPr lang="en" sz="1900"/>
            </a:br>
            <a:r>
              <a:rPr lang="en" sz="1900"/>
              <a:t>How: By proprietary processes with quality materials and smart programmers, by making user-friendly products. </a:t>
            </a:r>
            <a:br>
              <a:rPr lang="en" sz="1900"/>
            </a:br>
            <a:br>
              <a:rPr lang="en" sz="1900"/>
            </a:br>
            <a:r>
              <a:rPr lang="en" sz="1900"/>
              <a:t>Why: Want to buy one?  </a:t>
            </a:r>
            <a:endParaRPr/>
          </a:p>
        </p:txBody>
      </p:sp>
      <p:pic>
        <p:nvPicPr>
          <p:cNvPr id="363" name="Google Shape;363;p55" descr="Shape 277"/>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64" name="Google Shape;364;p55" descr="Shape 278"/>
          <p:cNvPicPr preferRelativeResize="0"/>
          <p:nvPr/>
        </p:nvPicPr>
        <p:blipFill rotWithShape="1">
          <a:blip r:embed="rId5">
            <a:alphaModFix/>
          </a:blip>
          <a:srcRect r="44329"/>
          <a:stretch/>
        </p:blipFill>
        <p:spPr>
          <a:xfrm>
            <a:off x="-595333" y="1524306"/>
            <a:ext cx="2838396" cy="2937555"/>
          </a:xfrm>
          <a:prstGeom prst="rect">
            <a:avLst/>
          </a:prstGeom>
          <a:noFill/>
          <a:ln>
            <a:noFill/>
          </a:ln>
        </p:spPr>
      </p:pic>
      <p:pic>
        <p:nvPicPr>
          <p:cNvPr id="365" name="Google Shape;365;p55" descr="Shape 279"/>
          <p:cNvPicPr preferRelativeResize="0"/>
          <p:nvPr/>
        </p:nvPicPr>
        <p:blipFill rotWithShape="1">
          <a:blip r:embed="rId6">
            <a:alphaModFix/>
          </a:blip>
          <a:srcRect/>
          <a:stretch/>
        </p:blipFill>
        <p:spPr>
          <a:xfrm>
            <a:off x="2268186" y="1628727"/>
            <a:ext cx="1484263" cy="1559297"/>
          </a:xfrm>
          <a:prstGeom prst="rect">
            <a:avLst/>
          </a:prstGeom>
          <a:noFill/>
          <a:ln>
            <a:noFill/>
          </a:ln>
        </p:spPr>
      </p:pic>
      <p:sp>
        <p:nvSpPr>
          <p:cNvPr id="366" name="Google Shape;366;p5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9"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26" name="Google Shape;126;p29"/>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 to Our Sponsors!</a:t>
            </a:r>
            <a:endParaRPr/>
          </a:p>
        </p:txBody>
      </p:sp>
      <p:pic>
        <p:nvPicPr>
          <p:cNvPr id="127" name="Google Shape;127;p29"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128" name="Google Shape;128;p29"/>
          <p:cNvSpPr txBox="1">
            <a:spLocks noGrp="1"/>
          </p:cNvSpPr>
          <p:nvPr>
            <p:ph type="body" idx="1"/>
          </p:nvPr>
        </p:nvSpPr>
        <p:spPr>
          <a:xfrm>
            <a:off x="2793813" y="1938325"/>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499"/>
              <a:buNone/>
            </a:pPr>
            <a:r>
              <a:rPr lang="en" sz="3340"/>
              <a:t>Vandersall Collective</a:t>
            </a:r>
            <a:br>
              <a:rPr lang="en" sz="3500"/>
            </a:br>
            <a:endParaRPr sz="2202"/>
          </a:p>
          <a:p>
            <a:pPr marL="0" lvl="0" indent="0" algn="ctr" rtl="0">
              <a:lnSpc>
                <a:spcPct val="100000"/>
              </a:lnSpc>
              <a:spcBef>
                <a:spcPts val="0"/>
              </a:spcBef>
              <a:spcAft>
                <a:spcPts val="0"/>
              </a:spcAft>
              <a:buSzPts val="3500"/>
              <a:buNone/>
            </a:pPr>
            <a:r>
              <a:rPr lang="en">
                <a:solidFill>
                  <a:schemeClr val="dk1"/>
                </a:solidFill>
              </a:rPr>
              <a:t>VandersallCollective.com</a:t>
            </a:r>
            <a:br>
              <a:rPr lang="en">
                <a:solidFill>
                  <a:schemeClr val="dk1"/>
                </a:solidFill>
              </a:rPr>
            </a:br>
            <a:br>
              <a:rPr lang="en">
                <a:solidFill>
                  <a:schemeClr val="dk1"/>
                </a:solidFill>
              </a:rPr>
            </a:br>
            <a:endParaRPr/>
          </a:p>
          <a:p>
            <a:pPr marL="0" lvl="0" indent="0" algn="ctr" rtl="0">
              <a:lnSpc>
                <a:spcPct val="100000"/>
              </a:lnSpc>
              <a:spcBef>
                <a:spcPts val="0"/>
              </a:spcBef>
              <a:spcAft>
                <a:spcPts val="0"/>
              </a:spcAft>
              <a:buSzPts val="3500"/>
              <a:buNone/>
            </a:pPr>
            <a:endParaRPr/>
          </a:p>
        </p:txBody>
      </p:sp>
      <p:pic>
        <p:nvPicPr>
          <p:cNvPr id="129" name="Google Shape;129;p29"/>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56" descr="Shape 284"/>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372" name="Google Shape;372;p56"/>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73" name="Google Shape;373;p56"/>
          <p:cNvSpPr txBox="1">
            <a:spLocks noGrp="1"/>
          </p:cNvSpPr>
          <p:nvPr>
            <p:ph type="body" idx="1"/>
          </p:nvPr>
        </p:nvSpPr>
        <p:spPr>
          <a:xfrm>
            <a:off x="3706052" y="1893589"/>
            <a:ext cx="5068129" cy="2863741"/>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700"/>
              <a:buNone/>
            </a:pPr>
            <a:r>
              <a:rPr lang="en" sz="1700" b="1">
                <a:latin typeface="Fira Sans"/>
                <a:ea typeface="Fira Sans"/>
                <a:cs typeface="Fira Sans"/>
                <a:sym typeface="Fira Sans"/>
              </a:rPr>
              <a:t>YES:</a:t>
            </a:r>
            <a:endParaRPr/>
          </a:p>
          <a:p>
            <a:pPr marL="0" lvl="0" indent="0" algn="l" rtl="0">
              <a:lnSpc>
                <a:spcPct val="100000"/>
              </a:lnSpc>
              <a:spcBef>
                <a:spcPts val="300"/>
              </a:spcBef>
              <a:spcAft>
                <a:spcPts val="0"/>
              </a:spcAft>
              <a:buSzPts val="1700"/>
              <a:buNone/>
            </a:pPr>
            <a:r>
              <a:rPr lang="en" sz="1700"/>
              <a:t>Why: We believe in challenging the status quo. We believe in thinking differently. </a:t>
            </a:r>
            <a:br>
              <a:rPr lang="en" sz="1700"/>
            </a:br>
            <a:br>
              <a:rPr lang="en" sz="1700"/>
            </a:br>
            <a:r>
              <a:rPr lang="en" sz="1700"/>
              <a:t>How: The way we challenge the status quo is by making our products beautifully designed, simple to use, and user-friendly. </a:t>
            </a:r>
            <a:br>
              <a:rPr lang="en" sz="1700"/>
            </a:br>
            <a:br>
              <a:rPr lang="en" sz="1700"/>
            </a:br>
            <a:r>
              <a:rPr lang="en" sz="1700"/>
              <a:t>What: We make great products. Want to buy one?   </a:t>
            </a:r>
            <a:endParaRPr/>
          </a:p>
        </p:txBody>
      </p:sp>
      <p:pic>
        <p:nvPicPr>
          <p:cNvPr id="374" name="Google Shape;374;p56" descr="Shape 288"/>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75" name="Google Shape;375;p56" descr="Shape 289"/>
          <p:cNvPicPr preferRelativeResize="0"/>
          <p:nvPr/>
        </p:nvPicPr>
        <p:blipFill rotWithShape="1">
          <a:blip r:embed="rId5">
            <a:alphaModFix/>
          </a:blip>
          <a:srcRect r="44329"/>
          <a:stretch/>
        </p:blipFill>
        <p:spPr>
          <a:xfrm>
            <a:off x="-595333" y="1524306"/>
            <a:ext cx="2838396" cy="2937555"/>
          </a:xfrm>
          <a:prstGeom prst="rect">
            <a:avLst/>
          </a:prstGeom>
          <a:noFill/>
          <a:ln>
            <a:noFill/>
          </a:ln>
        </p:spPr>
      </p:pic>
      <p:pic>
        <p:nvPicPr>
          <p:cNvPr id="376" name="Google Shape;376;p56" descr="Shape 290"/>
          <p:cNvPicPr preferRelativeResize="0"/>
          <p:nvPr/>
        </p:nvPicPr>
        <p:blipFill rotWithShape="1">
          <a:blip r:embed="rId6">
            <a:alphaModFix/>
          </a:blip>
          <a:srcRect/>
          <a:stretch/>
        </p:blipFill>
        <p:spPr>
          <a:xfrm>
            <a:off x="2268186" y="1628727"/>
            <a:ext cx="1484263" cy="1559297"/>
          </a:xfrm>
          <a:prstGeom prst="rect">
            <a:avLst/>
          </a:prstGeom>
          <a:noFill/>
          <a:ln>
            <a:noFill/>
          </a:ln>
        </p:spPr>
      </p:pic>
      <p:sp>
        <p:nvSpPr>
          <p:cNvPr id="377" name="Google Shape;377;p5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57" descr="Shape 295"/>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83" name="Google Shape;383;p5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84" name="Google Shape;384;p57"/>
          <p:cNvSpPr txBox="1">
            <a:spLocks noGrp="1"/>
          </p:cNvSpPr>
          <p:nvPr>
            <p:ph type="body" idx="1"/>
          </p:nvPr>
        </p:nvSpPr>
        <p:spPr>
          <a:xfrm>
            <a:off x="3706052" y="1626889"/>
            <a:ext cx="5068200" cy="28638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300"/>
              <a:buNone/>
            </a:pPr>
            <a:r>
              <a:rPr lang="en" sz="1300" b="1">
                <a:latin typeface="Fira Sans"/>
                <a:ea typeface="Fira Sans"/>
                <a:cs typeface="Fira Sans"/>
                <a:sym typeface="Fira Sans"/>
              </a:rPr>
              <a:t>YES:</a:t>
            </a:r>
            <a:endParaRPr/>
          </a:p>
          <a:p>
            <a:pPr marL="0" lvl="0" indent="0" algn="l" rtl="0">
              <a:lnSpc>
                <a:spcPct val="100000"/>
              </a:lnSpc>
              <a:spcBef>
                <a:spcPts val="200"/>
              </a:spcBef>
              <a:spcAft>
                <a:spcPts val="0"/>
              </a:spcAft>
              <a:buSzPts val="1500"/>
              <a:buNone/>
            </a:pPr>
            <a:r>
              <a:rPr lang="en" sz="1500"/>
              <a:t>Why: We believe giving of oneself financially unlocks a part of our hearts where God can do incredible work, both in us and through us. </a:t>
            </a:r>
            <a:br>
              <a:rPr lang="en" sz="1500"/>
            </a:br>
            <a:br>
              <a:rPr lang="en" sz="1500"/>
            </a:br>
            <a:r>
              <a:rPr lang="en" sz="1500"/>
              <a:t>How: We collectively change ourselves, our Church, and our world by helping people bring their hearts and money together to grow God’s work in this world. </a:t>
            </a:r>
            <a:br>
              <a:rPr lang="en" sz="1500"/>
            </a:br>
            <a:br>
              <a:rPr lang="en" sz="1500"/>
            </a:br>
            <a:r>
              <a:rPr lang="en" sz="1500"/>
              <a:t>What: Project Resource provides the tools to inspire radical generosity. Join us on the journey of changing a culture of stewardship in The Episcopal Church. </a:t>
            </a:r>
            <a:endParaRPr/>
          </a:p>
        </p:txBody>
      </p:sp>
      <p:pic>
        <p:nvPicPr>
          <p:cNvPr id="385" name="Google Shape;385;p57" descr="Shape 299"/>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86" name="Google Shape;386;p57" descr="Shape 300"/>
          <p:cNvPicPr preferRelativeResize="0"/>
          <p:nvPr/>
        </p:nvPicPr>
        <p:blipFill rotWithShape="1">
          <a:blip r:embed="rId5">
            <a:alphaModFix/>
          </a:blip>
          <a:srcRect r="44330"/>
          <a:stretch/>
        </p:blipFill>
        <p:spPr>
          <a:xfrm>
            <a:off x="-595333" y="1524306"/>
            <a:ext cx="2838396" cy="2937555"/>
          </a:xfrm>
          <a:prstGeom prst="rect">
            <a:avLst/>
          </a:prstGeom>
          <a:noFill/>
          <a:ln>
            <a:noFill/>
          </a:ln>
        </p:spPr>
      </p:pic>
      <p:pic>
        <p:nvPicPr>
          <p:cNvPr id="387" name="Google Shape;387;p57" descr="Shape 301"/>
          <p:cNvPicPr preferRelativeResize="0"/>
          <p:nvPr/>
        </p:nvPicPr>
        <p:blipFill rotWithShape="1">
          <a:blip r:embed="rId6">
            <a:alphaModFix/>
          </a:blip>
          <a:srcRect/>
          <a:stretch/>
        </p:blipFill>
        <p:spPr>
          <a:xfrm>
            <a:off x="2217528" y="1717021"/>
            <a:ext cx="1375747" cy="1375747"/>
          </a:xfrm>
          <a:prstGeom prst="rect">
            <a:avLst/>
          </a:prstGeom>
          <a:noFill/>
          <a:ln>
            <a:noFill/>
          </a:ln>
        </p:spPr>
      </p:pic>
      <p:sp>
        <p:nvSpPr>
          <p:cNvPr id="388" name="Google Shape;388;p57"/>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58" descr="Shape 295"/>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394" name="Google Shape;394;p58"/>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395" name="Google Shape;395;p58"/>
          <p:cNvSpPr txBox="1">
            <a:spLocks noGrp="1"/>
          </p:cNvSpPr>
          <p:nvPr>
            <p:ph type="body" idx="1"/>
          </p:nvPr>
        </p:nvSpPr>
        <p:spPr>
          <a:xfrm>
            <a:off x="3706052" y="1626888"/>
            <a:ext cx="5068200" cy="3310633"/>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1300"/>
              <a:buNone/>
            </a:pPr>
            <a:r>
              <a:rPr lang="en" sz="1300" b="1">
                <a:latin typeface="Fira Sans"/>
                <a:ea typeface="Fira Sans"/>
                <a:cs typeface="Fira Sans"/>
                <a:sym typeface="Fira Sans"/>
              </a:rPr>
              <a:t>YES:</a:t>
            </a:r>
            <a:endParaRPr/>
          </a:p>
          <a:p>
            <a:pPr marL="0" lvl="0" indent="0" algn="l" rtl="0">
              <a:lnSpc>
                <a:spcPct val="100000"/>
              </a:lnSpc>
              <a:spcBef>
                <a:spcPts val="200"/>
              </a:spcBef>
              <a:spcAft>
                <a:spcPts val="0"/>
              </a:spcAft>
              <a:buSzPts val="1500"/>
              <a:buNone/>
            </a:pPr>
            <a:r>
              <a:rPr lang="en" sz="1500"/>
              <a:t>NASA’s </a:t>
            </a:r>
            <a:r>
              <a:rPr lang="en" sz="1500" b="1"/>
              <a:t>Why/Purpose</a:t>
            </a:r>
            <a:r>
              <a:rPr lang="en" sz="1500"/>
              <a:t>: </a:t>
            </a:r>
            <a:r>
              <a:rPr lang="en" sz="1600"/>
              <a:t>Humankind must explore space to address fundamental questions about our place in the Universe and the history of our solar system. Through addressing the challenges related to human space exploration we expand technology, create new industries, and help to foster a peaceful connection with other nations.</a:t>
            </a:r>
            <a:br>
              <a:rPr lang="en" sz="1500"/>
            </a:br>
            <a:br>
              <a:rPr lang="en" sz="1500"/>
            </a:br>
            <a:r>
              <a:rPr lang="en" sz="1600"/>
              <a:t>NASA's </a:t>
            </a:r>
            <a:r>
              <a:rPr lang="en" sz="1600" b="1"/>
              <a:t>mission</a:t>
            </a:r>
            <a:r>
              <a:rPr lang="en" sz="1600"/>
              <a:t> is to go to Mars.</a:t>
            </a:r>
            <a:br>
              <a:rPr lang="en" sz="1600"/>
            </a:br>
            <a:br>
              <a:rPr lang="en" sz="1600"/>
            </a:br>
            <a:r>
              <a:rPr lang="en" sz="1600"/>
              <a:t>NASA’s </a:t>
            </a:r>
            <a:r>
              <a:rPr lang="en" sz="1600" b="1"/>
              <a:t>vision</a:t>
            </a:r>
            <a:r>
              <a:rPr lang="en" sz="1600"/>
              <a:t> is to discover new worlds, new solar systems, new life beyond our current understanding. </a:t>
            </a:r>
            <a:endParaRPr/>
          </a:p>
          <a:p>
            <a:pPr marL="0" lvl="0" indent="0" algn="l" rtl="0">
              <a:lnSpc>
                <a:spcPct val="100000"/>
              </a:lnSpc>
              <a:spcBef>
                <a:spcPts val="200"/>
              </a:spcBef>
              <a:spcAft>
                <a:spcPts val="0"/>
              </a:spcAft>
              <a:buSzPts val="1500"/>
              <a:buNone/>
            </a:pPr>
            <a:endParaRPr/>
          </a:p>
        </p:txBody>
      </p:sp>
      <p:pic>
        <p:nvPicPr>
          <p:cNvPr id="396" name="Google Shape;396;p58" descr="Shape 299"/>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397" name="Google Shape;397;p58" descr="Shape 300"/>
          <p:cNvPicPr preferRelativeResize="0"/>
          <p:nvPr/>
        </p:nvPicPr>
        <p:blipFill rotWithShape="1">
          <a:blip r:embed="rId5">
            <a:alphaModFix/>
          </a:blip>
          <a:srcRect r="44330"/>
          <a:stretch/>
        </p:blipFill>
        <p:spPr>
          <a:xfrm>
            <a:off x="-595333" y="1524306"/>
            <a:ext cx="2838396" cy="2937555"/>
          </a:xfrm>
          <a:prstGeom prst="rect">
            <a:avLst/>
          </a:prstGeom>
          <a:noFill/>
          <a:ln>
            <a:noFill/>
          </a:ln>
        </p:spPr>
      </p:pic>
      <p:pic>
        <p:nvPicPr>
          <p:cNvPr id="398" name="Google Shape;398;p58" descr="Logo&#10;&#10;Description automatically generated"/>
          <p:cNvPicPr preferRelativeResize="0"/>
          <p:nvPr/>
        </p:nvPicPr>
        <p:blipFill rotWithShape="1">
          <a:blip r:embed="rId6">
            <a:alphaModFix/>
          </a:blip>
          <a:srcRect/>
          <a:stretch/>
        </p:blipFill>
        <p:spPr>
          <a:xfrm>
            <a:off x="1944547" y="1514870"/>
            <a:ext cx="1865678" cy="15608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59" descr="Shape 306"/>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04" name="Google Shape;404;p59"/>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pic>
        <p:nvPicPr>
          <p:cNvPr id="405" name="Google Shape;405;p59" descr="Shape 31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06" name="Google Shape;406;p59"/>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7</a:t>
            </a:r>
            <a:endParaRPr sz="1400" b="0" i="0" u="none" strike="noStrike" cap="none">
              <a:solidFill>
                <a:srgbClr val="000000"/>
              </a:solidFill>
              <a:latin typeface="Arial"/>
              <a:ea typeface="Arial"/>
              <a:cs typeface="Arial"/>
              <a:sym typeface="Arial"/>
            </a:endParaRPr>
          </a:p>
        </p:txBody>
      </p:sp>
      <p:sp>
        <p:nvSpPr>
          <p:cNvPr id="407" name="Google Shape;407;p59"/>
          <p:cNvSpPr txBox="1">
            <a:spLocks noGrp="1"/>
          </p:cNvSpPr>
          <p:nvPr>
            <p:ph type="body" idx="1"/>
          </p:nvPr>
        </p:nvSpPr>
        <p:spPr>
          <a:xfrm>
            <a:off x="387211" y="1657070"/>
            <a:ext cx="8369577" cy="2747488"/>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595"/>
              <a:buNone/>
            </a:pPr>
            <a:r>
              <a:rPr lang="en" b="1">
                <a:solidFill>
                  <a:srgbClr val="542C75"/>
                </a:solidFill>
              </a:rPr>
              <a:t>Video:</a:t>
            </a:r>
            <a:endParaRPr/>
          </a:p>
          <a:p>
            <a:pPr marL="0" lvl="0" indent="0" algn="l" rtl="0">
              <a:lnSpc>
                <a:spcPct val="100000"/>
              </a:lnSpc>
              <a:spcBef>
                <a:spcPts val="400"/>
              </a:spcBef>
              <a:spcAft>
                <a:spcPts val="0"/>
              </a:spcAft>
              <a:buSzPts val="2162"/>
              <a:buNone/>
            </a:pPr>
            <a:r>
              <a:rPr lang="en" sz="2000"/>
              <a:t>Know Your Why, by Michael Jr.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60" descr="Shape 306"/>
          <p:cNvPicPr preferRelativeResize="0"/>
          <p:nvPr/>
        </p:nvPicPr>
        <p:blipFill rotWithShape="1">
          <a:blip r:embed="rId3">
            <a:alphaModFix/>
          </a:blip>
          <a:srcRect t="8333" b="8333"/>
          <a:stretch/>
        </p:blipFill>
        <p:spPr>
          <a:xfrm>
            <a:off x="-7764" y="-7708"/>
            <a:ext cx="9147496" cy="1384968"/>
          </a:xfrm>
          <a:prstGeom prst="rect">
            <a:avLst/>
          </a:prstGeom>
          <a:noFill/>
          <a:ln>
            <a:noFill/>
          </a:ln>
        </p:spPr>
      </p:pic>
      <p:sp>
        <p:nvSpPr>
          <p:cNvPr id="413" name="Google Shape;413;p6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pic>
        <p:nvPicPr>
          <p:cNvPr id="414" name="Google Shape;414;p60" descr="Shape 31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15" name="Google Shape;415;p60"/>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8</a:t>
            </a:r>
            <a:endParaRPr sz="1400" b="0" i="0" u="none" strike="noStrike" cap="none">
              <a:solidFill>
                <a:srgbClr val="000000"/>
              </a:solidFill>
              <a:latin typeface="Arial"/>
              <a:ea typeface="Arial"/>
              <a:cs typeface="Arial"/>
              <a:sym typeface="Arial"/>
            </a:endParaRPr>
          </a:p>
        </p:txBody>
      </p:sp>
      <p:sp>
        <p:nvSpPr>
          <p:cNvPr id="416" name="Google Shape;416;p60"/>
          <p:cNvSpPr txBox="1">
            <a:spLocks noGrp="1"/>
          </p:cNvSpPr>
          <p:nvPr>
            <p:ph type="body" idx="1"/>
          </p:nvPr>
        </p:nvSpPr>
        <p:spPr>
          <a:xfrm>
            <a:off x="387211" y="1657070"/>
            <a:ext cx="8369700" cy="2747400"/>
          </a:xfrm>
          <a:prstGeom prst="rect">
            <a:avLst/>
          </a:prstGeom>
          <a:noFill/>
          <a:ln>
            <a:noFill/>
          </a:ln>
        </p:spPr>
        <p:txBody>
          <a:bodyPr spcFirstLastPara="1" wrap="square" lIns="45675" tIns="45675" rIns="45675" bIns="45675" anchor="t" anchorCtr="0">
            <a:normAutofit fontScale="92500" lnSpcReduction="20000"/>
          </a:bodyPr>
          <a:lstStyle/>
          <a:p>
            <a:pPr marL="0" lvl="0" indent="0" algn="l" rtl="0">
              <a:lnSpc>
                <a:spcPct val="100000"/>
              </a:lnSpc>
              <a:spcBef>
                <a:spcPts val="0"/>
              </a:spcBef>
              <a:spcAft>
                <a:spcPts val="0"/>
              </a:spcAft>
              <a:buSzPct val="108107"/>
              <a:buNone/>
            </a:pPr>
            <a:r>
              <a:rPr lang="en" b="1">
                <a:solidFill>
                  <a:srgbClr val="542C75"/>
                </a:solidFill>
              </a:rPr>
              <a:t>What is God calling Ascension to be and do, and how?</a:t>
            </a:r>
            <a:endParaRPr/>
          </a:p>
          <a:p>
            <a:pPr marL="0" lvl="0" indent="0" algn="l" rtl="0">
              <a:lnSpc>
                <a:spcPct val="100000"/>
              </a:lnSpc>
              <a:spcBef>
                <a:spcPts val="400"/>
              </a:spcBef>
              <a:spcAft>
                <a:spcPts val="0"/>
              </a:spcAft>
              <a:buSzPct val="108107"/>
              <a:buNone/>
            </a:pPr>
            <a:r>
              <a:rPr lang="en" sz="2000"/>
              <a:t>Your Why: We believe Ascension is a place where we are called to share God’s love in the world and where faith and real life intersect.</a:t>
            </a:r>
            <a:endParaRPr/>
          </a:p>
          <a:p>
            <a:pPr marL="0" lvl="0" indent="0" algn="l" rtl="0">
              <a:lnSpc>
                <a:spcPct val="100000"/>
              </a:lnSpc>
              <a:spcBef>
                <a:spcPts val="400"/>
              </a:spcBef>
              <a:spcAft>
                <a:spcPts val="0"/>
              </a:spcAft>
              <a:buSzPct val="108107"/>
              <a:buNone/>
            </a:pPr>
            <a:endParaRPr sz="2000">
              <a:latin typeface="Fira Sans"/>
              <a:ea typeface="Fira Sans"/>
              <a:cs typeface="Fira Sans"/>
              <a:sym typeface="Fira Sans"/>
            </a:endParaRPr>
          </a:p>
          <a:p>
            <a:pPr marL="0" lvl="0" indent="0" algn="l" rtl="0">
              <a:lnSpc>
                <a:spcPct val="100000"/>
              </a:lnSpc>
              <a:spcBef>
                <a:spcPts val="400"/>
              </a:spcBef>
              <a:spcAft>
                <a:spcPts val="0"/>
              </a:spcAft>
              <a:buSzPct val="108107"/>
              <a:buNone/>
            </a:pPr>
            <a:r>
              <a:rPr lang="en" sz="2000">
                <a:latin typeface="Fira Sans"/>
                <a:ea typeface="Fira Sans"/>
                <a:cs typeface="Fira Sans"/>
                <a:sym typeface="Fira Sans"/>
              </a:rPr>
              <a:t>Your How: We do this through </a:t>
            </a:r>
            <a:r>
              <a:rPr lang="en" sz="2000"/>
              <a:t>involvement in our community, through radical hospitality, serving one another and our community, and through providing a safe place for exploring a relationship with God.</a:t>
            </a:r>
            <a:endParaRPr/>
          </a:p>
          <a:p>
            <a:pPr marL="0" lvl="0" indent="0" algn="l" rtl="0">
              <a:lnSpc>
                <a:spcPct val="100000"/>
              </a:lnSpc>
              <a:spcBef>
                <a:spcPts val="400"/>
              </a:spcBef>
              <a:spcAft>
                <a:spcPts val="0"/>
              </a:spcAft>
              <a:buSzPct val="108107"/>
              <a:buNone/>
            </a:pPr>
            <a:endParaRPr sz="2000" b="1">
              <a:latin typeface="Fira Sans"/>
              <a:ea typeface="Fira Sans"/>
              <a:cs typeface="Fira Sans"/>
              <a:sym typeface="Fira Sans"/>
            </a:endParaRPr>
          </a:p>
          <a:p>
            <a:pPr marL="0" lvl="0" indent="0" algn="l" rtl="0">
              <a:lnSpc>
                <a:spcPct val="100000"/>
              </a:lnSpc>
              <a:spcBef>
                <a:spcPts val="400"/>
              </a:spcBef>
              <a:spcAft>
                <a:spcPts val="0"/>
              </a:spcAft>
              <a:buSzPct val="108107"/>
              <a:buNone/>
            </a:pPr>
            <a:r>
              <a:rPr lang="en" sz="2000">
                <a:latin typeface="Fira Sans"/>
                <a:ea typeface="Fira Sans"/>
                <a:cs typeface="Fira Sans"/>
                <a:sym typeface="Fira Sans"/>
              </a:rPr>
              <a:t>Your What: We are a vibrant place of worship, </a:t>
            </a:r>
            <a:r>
              <a:rPr lang="en" sz="2000"/>
              <a:t>fellowship, discipleship, ministry, and mission/outreach.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1" descr="Shape 306"/>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22" name="Google Shape;422;p61"/>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423" name="Google Shape;423;p61"/>
          <p:cNvSpPr txBox="1">
            <a:spLocks noGrp="1"/>
          </p:cNvSpPr>
          <p:nvPr>
            <p:ph type="body" idx="1"/>
          </p:nvPr>
        </p:nvSpPr>
        <p:spPr>
          <a:xfrm>
            <a:off x="387211" y="1657069"/>
            <a:ext cx="8369577" cy="2937555"/>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b="1">
                <a:solidFill>
                  <a:srgbClr val="542C75"/>
                </a:solidFill>
                <a:latin typeface="Fira Sans"/>
                <a:ea typeface="Fira Sans"/>
                <a:cs typeface="Fira Sans"/>
                <a:sym typeface="Fira Sans"/>
              </a:rPr>
              <a:t>What is Our Why?</a:t>
            </a:r>
            <a:endParaRPr/>
          </a:p>
          <a:p>
            <a:pPr marL="0" lvl="0" indent="0" algn="l" rtl="0">
              <a:lnSpc>
                <a:spcPct val="100000"/>
              </a:lnSpc>
              <a:spcBef>
                <a:spcPts val="400"/>
              </a:spcBef>
              <a:spcAft>
                <a:spcPts val="0"/>
              </a:spcAft>
              <a:buSzPts val="2000"/>
              <a:buNone/>
            </a:pPr>
            <a:r>
              <a:rPr lang="en" sz="2000"/>
              <a:t>1. Use "Why" to think about your church</a:t>
            </a:r>
            <a:endParaRPr/>
          </a:p>
          <a:p>
            <a:pPr marL="0" lvl="0" indent="0" algn="l" rtl="0">
              <a:lnSpc>
                <a:spcPct val="100000"/>
              </a:lnSpc>
              <a:spcBef>
                <a:spcPts val="400"/>
              </a:spcBef>
              <a:spcAft>
                <a:spcPts val="0"/>
              </a:spcAft>
              <a:buSzPts val="2000"/>
              <a:buNone/>
            </a:pPr>
            <a:r>
              <a:rPr lang="en" sz="2000"/>
              <a:t>2. Incorporate "Why" into every donor interaction</a:t>
            </a:r>
            <a:endParaRPr/>
          </a:p>
          <a:p>
            <a:pPr marL="0" lvl="0" indent="0" algn="l" rtl="0">
              <a:lnSpc>
                <a:spcPct val="100000"/>
              </a:lnSpc>
              <a:spcBef>
                <a:spcPts val="400"/>
              </a:spcBef>
              <a:spcAft>
                <a:spcPts val="0"/>
              </a:spcAft>
              <a:buSzPts val="2000"/>
              <a:buNone/>
            </a:pPr>
            <a:r>
              <a:rPr lang="en" sz="2000"/>
              <a:t>3. Tell stories… over and over and over</a:t>
            </a:r>
            <a:endParaRPr sz="2000"/>
          </a:p>
          <a:p>
            <a:pPr marL="0" lvl="0" indent="0" algn="l" rtl="0">
              <a:lnSpc>
                <a:spcPct val="100000"/>
              </a:lnSpc>
              <a:spcBef>
                <a:spcPts val="400"/>
              </a:spcBef>
              <a:spcAft>
                <a:spcPts val="0"/>
              </a:spcAft>
              <a:buSzPts val="2000"/>
              <a:buNone/>
            </a:pPr>
            <a:endParaRPr sz="2000"/>
          </a:p>
          <a:p>
            <a:pPr marL="0" lvl="0" indent="0" algn="l" rtl="0">
              <a:lnSpc>
                <a:spcPct val="100000"/>
              </a:lnSpc>
              <a:spcBef>
                <a:spcPts val="400"/>
              </a:spcBef>
              <a:spcAft>
                <a:spcPts val="0"/>
              </a:spcAft>
              <a:buSzPts val="2000"/>
              <a:buNone/>
            </a:pPr>
            <a:r>
              <a:rPr lang="en" sz="2000"/>
              <a:t>Amid COVID, congregations are asking “Why” in a new and important way. How has COVID given context to/reshaped your “Why”? </a:t>
            </a:r>
            <a:endParaRPr sz="2000"/>
          </a:p>
        </p:txBody>
      </p:sp>
      <p:pic>
        <p:nvPicPr>
          <p:cNvPr id="424" name="Google Shape;424;p61" descr="Shape 310"/>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25" name="Google Shape;425;p61"/>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62" descr="Shape 315"/>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31" name="Google Shape;431;p62"/>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432" name="Google Shape;432;p62"/>
          <p:cNvSpPr txBox="1">
            <a:spLocks noGrp="1"/>
          </p:cNvSpPr>
          <p:nvPr>
            <p:ph type="body" idx="1"/>
          </p:nvPr>
        </p:nvSpPr>
        <p:spPr>
          <a:xfrm>
            <a:off x="387211" y="1657069"/>
            <a:ext cx="4834253" cy="2937555"/>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b="1">
                <a:solidFill>
                  <a:srgbClr val="542C75"/>
                </a:solidFill>
                <a:latin typeface="Fira Sans"/>
                <a:ea typeface="Fira Sans"/>
                <a:cs typeface="Fira Sans"/>
                <a:sym typeface="Fira Sans"/>
              </a:rPr>
              <a:t>Aristotle on Appeal in Rhetoric</a:t>
            </a:r>
            <a:endParaRPr/>
          </a:p>
          <a:p>
            <a:pPr marL="180472" lvl="0" indent="-180472" algn="l" rtl="0">
              <a:lnSpc>
                <a:spcPct val="100000"/>
              </a:lnSpc>
              <a:spcBef>
                <a:spcPts val="400"/>
              </a:spcBef>
              <a:spcAft>
                <a:spcPts val="0"/>
              </a:spcAft>
              <a:buSzPts val="1900"/>
              <a:buChar char="•"/>
            </a:pPr>
            <a:r>
              <a:rPr lang="en" sz="1900"/>
              <a:t>Pathos - appealing to emotion, values</a:t>
            </a:r>
            <a:endParaRPr/>
          </a:p>
          <a:p>
            <a:pPr marL="180472" lvl="0" indent="-180472" algn="l" rtl="0">
              <a:lnSpc>
                <a:spcPct val="100000"/>
              </a:lnSpc>
              <a:spcBef>
                <a:spcPts val="400"/>
              </a:spcBef>
              <a:spcAft>
                <a:spcPts val="0"/>
              </a:spcAft>
              <a:buSzPts val="1900"/>
              <a:buChar char="•"/>
            </a:pPr>
            <a:r>
              <a:rPr lang="en" sz="1900"/>
              <a:t>Ethos - reputation and character</a:t>
            </a:r>
            <a:endParaRPr/>
          </a:p>
          <a:p>
            <a:pPr marL="180472" lvl="0" indent="-180472" algn="l" rtl="0">
              <a:lnSpc>
                <a:spcPct val="100000"/>
              </a:lnSpc>
              <a:spcBef>
                <a:spcPts val="400"/>
              </a:spcBef>
              <a:spcAft>
                <a:spcPts val="0"/>
              </a:spcAft>
              <a:buSzPts val="1900"/>
              <a:buChar char="•"/>
            </a:pPr>
            <a:r>
              <a:rPr lang="en" sz="1900"/>
              <a:t>Logos - reasoned discourse, demonstration of facts, statistics</a:t>
            </a:r>
            <a:br>
              <a:rPr lang="en" sz="1900"/>
            </a:br>
            <a:endParaRPr/>
          </a:p>
          <a:p>
            <a:pPr marL="0" lvl="0" indent="0" algn="l" rtl="0">
              <a:lnSpc>
                <a:spcPct val="100000"/>
              </a:lnSpc>
              <a:spcBef>
                <a:spcPts val="400"/>
              </a:spcBef>
              <a:spcAft>
                <a:spcPts val="0"/>
              </a:spcAft>
              <a:buSzPts val="2400"/>
              <a:buNone/>
            </a:pPr>
            <a:endParaRPr/>
          </a:p>
          <a:p>
            <a:pPr marL="0" lvl="0" indent="0" algn="l" rtl="0">
              <a:lnSpc>
                <a:spcPct val="100000"/>
              </a:lnSpc>
              <a:spcBef>
                <a:spcPts val="400"/>
              </a:spcBef>
              <a:spcAft>
                <a:spcPts val="0"/>
              </a:spcAft>
              <a:buSzPts val="1800"/>
              <a:buNone/>
            </a:pPr>
            <a:r>
              <a:rPr lang="en" sz="1800"/>
              <a:t> </a:t>
            </a:r>
            <a:endParaRPr/>
          </a:p>
        </p:txBody>
      </p:sp>
      <p:pic>
        <p:nvPicPr>
          <p:cNvPr id="433" name="Google Shape;433;p62" descr="Shape 319"/>
          <p:cNvPicPr preferRelativeResize="0"/>
          <p:nvPr/>
        </p:nvPicPr>
        <p:blipFill rotWithShape="1">
          <a:blip r:embed="rId4">
            <a:alphaModFix/>
          </a:blip>
          <a:srcRect/>
          <a:stretch/>
        </p:blipFill>
        <p:spPr>
          <a:xfrm>
            <a:off x="8022159" y="68368"/>
            <a:ext cx="1051728" cy="1104949"/>
          </a:xfrm>
          <a:prstGeom prst="rect">
            <a:avLst/>
          </a:prstGeom>
          <a:noFill/>
          <a:ln>
            <a:noFill/>
          </a:ln>
        </p:spPr>
      </p:pic>
      <p:pic>
        <p:nvPicPr>
          <p:cNvPr id="434" name="Google Shape;434;p62" descr="Aristotle.jpg"/>
          <p:cNvPicPr preferRelativeResize="0"/>
          <p:nvPr/>
        </p:nvPicPr>
        <p:blipFill rotWithShape="1">
          <a:blip r:embed="rId5">
            <a:alphaModFix/>
          </a:blip>
          <a:srcRect/>
          <a:stretch/>
        </p:blipFill>
        <p:spPr>
          <a:xfrm>
            <a:off x="5416201" y="1619400"/>
            <a:ext cx="2420155" cy="3263437"/>
          </a:xfrm>
          <a:prstGeom prst="rect">
            <a:avLst/>
          </a:prstGeom>
          <a:noFill/>
          <a:ln>
            <a:noFill/>
          </a:ln>
        </p:spPr>
      </p:pic>
      <p:sp>
        <p:nvSpPr>
          <p:cNvPr id="435" name="Google Shape;435;p62"/>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63" descr="Shape 315"/>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41" name="Google Shape;441;p63"/>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442" name="Google Shape;442;p63"/>
          <p:cNvSpPr txBox="1">
            <a:spLocks noGrp="1"/>
          </p:cNvSpPr>
          <p:nvPr>
            <p:ph type="body" idx="1"/>
          </p:nvPr>
        </p:nvSpPr>
        <p:spPr>
          <a:xfrm>
            <a:off x="387211" y="1657069"/>
            <a:ext cx="8369577" cy="2937555"/>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208"/>
              <a:buNone/>
            </a:pPr>
            <a:r>
              <a:rPr lang="en" sz="2208" b="1">
                <a:solidFill>
                  <a:srgbClr val="542C75"/>
                </a:solidFill>
                <a:latin typeface="Fira Sans"/>
                <a:ea typeface="Fira Sans"/>
                <a:cs typeface="Fira Sans"/>
                <a:sym typeface="Fira Sans"/>
              </a:rPr>
              <a:t>Use Why, How, and What to Think About Your Church</a:t>
            </a:r>
            <a:endParaRPr/>
          </a:p>
          <a:p>
            <a:pPr marL="166035" lvl="0" indent="-166035" algn="l" rtl="0">
              <a:lnSpc>
                <a:spcPct val="100000"/>
              </a:lnSpc>
              <a:spcBef>
                <a:spcPts val="300"/>
              </a:spcBef>
              <a:spcAft>
                <a:spcPts val="0"/>
              </a:spcAft>
              <a:buSzPts val="1700"/>
              <a:buChar char="•"/>
            </a:pPr>
            <a:r>
              <a:rPr lang="en" sz="1748"/>
              <a:t>Values (why we do mission)</a:t>
            </a:r>
            <a:endParaRPr/>
          </a:p>
          <a:p>
            <a:pPr marL="166035" lvl="0" indent="-166035" algn="l" rtl="0">
              <a:lnSpc>
                <a:spcPct val="100000"/>
              </a:lnSpc>
              <a:spcBef>
                <a:spcPts val="300"/>
              </a:spcBef>
              <a:spcAft>
                <a:spcPts val="0"/>
              </a:spcAft>
              <a:buSzPts val="1700"/>
              <a:buChar char="•"/>
            </a:pPr>
            <a:r>
              <a:rPr lang="en" sz="1748"/>
              <a:t>Ethos (how we do mission)</a:t>
            </a:r>
            <a:endParaRPr/>
          </a:p>
          <a:p>
            <a:pPr marL="166035" lvl="0" indent="-166035" algn="l" rtl="0">
              <a:lnSpc>
                <a:spcPct val="100000"/>
              </a:lnSpc>
              <a:spcBef>
                <a:spcPts val="300"/>
              </a:spcBef>
              <a:spcAft>
                <a:spcPts val="0"/>
              </a:spcAft>
              <a:buSzPts val="1700"/>
              <a:buChar char="•"/>
            </a:pPr>
            <a:r>
              <a:rPr lang="en" sz="1748"/>
              <a:t>Practice (what we do in our mission)</a:t>
            </a:r>
            <a:br>
              <a:rPr lang="en" sz="1748"/>
            </a:br>
            <a:endParaRPr/>
          </a:p>
          <a:p>
            <a:pPr marL="0" lvl="0" indent="0" algn="l" rtl="0">
              <a:lnSpc>
                <a:spcPct val="100000"/>
              </a:lnSpc>
              <a:spcBef>
                <a:spcPts val="300"/>
              </a:spcBef>
              <a:spcAft>
                <a:spcPts val="0"/>
              </a:spcAft>
              <a:buSzPts val="1748"/>
              <a:buNone/>
            </a:pPr>
            <a:r>
              <a:rPr lang="en" sz="1748"/>
              <a:t>People don’t give to your church because you “do church.” They give because they’ve connected with your mission, not your mission statement. They give because you’ve communicated the </a:t>
            </a:r>
            <a:r>
              <a:rPr lang="en" i="1"/>
              <a:t>Why</a:t>
            </a:r>
            <a:r>
              <a:rPr lang="en" sz="1748"/>
              <a:t> of why you exist.</a:t>
            </a:r>
            <a:endParaRPr/>
          </a:p>
          <a:p>
            <a:pPr marL="0" lvl="0" indent="0" algn="l" rtl="0">
              <a:lnSpc>
                <a:spcPct val="100000"/>
              </a:lnSpc>
              <a:spcBef>
                <a:spcPts val="300"/>
              </a:spcBef>
              <a:spcAft>
                <a:spcPts val="0"/>
              </a:spcAft>
              <a:buSzPts val="1656"/>
              <a:buNone/>
            </a:pPr>
            <a:r>
              <a:rPr lang="en" sz="1656"/>
              <a:t> </a:t>
            </a:r>
            <a:endParaRPr/>
          </a:p>
        </p:txBody>
      </p:sp>
      <p:pic>
        <p:nvPicPr>
          <p:cNvPr id="443" name="Google Shape;443;p63" descr="Shape 319"/>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44" name="Google Shape;444;p63"/>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64" descr="Shape 324"/>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50" name="Google Shape;450;p64"/>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Starting with Why</a:t>
            </a:r>
            <a:endParaRPr/>
          </a:p>
        </p:txBody>
      </p:sp>
      <p:sp>
        <p:nvSpPr>
          <p:cNvPr id="451" name="Google Shape;451;p64"/>
          <p:cNvSpPr txBox="1">
            <a:spLocks noGrp="1"/>
          </p:cNvSpPr>
          <p:nvPr>
            <p:ph type="body" idx="1"/>
          </p:nvPr>
        </p:nvSpPr>
        <p:spPr>
          <a:xfrm>
            <a:off x="387211" y="1657069"/>
            <a:ext cx="8369577" cy="2937555"/>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b="1">
                <a:solidFill>
                  <a:srgbClr val="542C75"/>
                </a:solidFill>
                <a:latin typeface="Fira Sans"/>
                <a:ea typeface="Fira Sans"/>
                <a:cs typeface="Fira Sans"/>
                <a:sym typeface="Fira Sans"/>
              </a:rPr>
              <a:t>Incorporate Why into Every Donor Interaction</a:t>
            </a:r>
            <a:endParaRPr/>
          </a:p>
          <a:p>
            <a:pPr marL="180472" lvl="0" indent="-180472" algn="l" rtl="0">
              <a:lnSpc>
                <a:spcPct val="100000"/>
              </a:lnSpc>
              <a:spcBef>
                <a:spcPts val="400"/>
              </a:spcBef>
              <a:spcAft>
                <a:spcPts val="0"/>
              </a:spcAft>
              <a:buSzPts val="2400"/>
              <a:buChar char="•"/>
            </a:pPr>
            <a:r>
              <a:rPr lang="en" sz="2400" b="0" i="0" u="none" strike="noStrike" cap="none">
                <a:solidFill>
                  <a:srgbClr val="000000"/>
                </a:solidFill>
                <a:latin typeface="Fira Sans"/>
                <a:ea typeface="Fira Sans"/>
                <a:cs typeface="Fira Sans"/>
                <a:sym typeface="Fira Sans"/>
              </a:rPr>
              <a:t>Invite donors to worship</a:t>
            </a:r>
            <a:endParaRPr/>
          </a:p>
          <a:p>
            <a:pPr marL="180472" lvl="0" indent="-180472" algn="l" rtl="0">
              <a:lnSpc>
                <a:spcPct val="100000"/>
              </a:lnSpc>
              <a:spcBef>
                <a:spcPts val="400"/>
              </a:spcBef>
              <a:spcAft>
                <a:spcPts val="0"/>
              </a:spcAft>
              <a:buSzPts val="2400"/>
              <a:buChar char="•"/>
            </a:pPr>
            <a:r>
              <a:rPr lang="en" sz="2400" b="0" i="0" u="none" strike="noStrike" cap="none">
                <a:solidFill>
                  <a:srgbClr val="000000"/>
                </a:solidFill>
                <a:latin typeface="Fira Sans"/>
                <a:ea typeface="Fira Sans"/>
                <a:cs typeface="Fira Sans"/>
                <a:sym typeface="Fira Sans"/>
              </a:rPr>
              <a:t>Invite donors to give </a:t>
            </a:r>
            <a:endParaRPr/>
          </a:p>
          <a:p>
            <a:pPr marL="180472" lvl="0" indent="-180472" algn="l" rtl="0">
              <a:lnSpc>
                <a:spcPct val="100000"/>
              </a:lnSpc>
              <a:spcBef>
                <a:spcPts val="400"/>
              </a:spcBef>
              <a:spcAft>
                <a:spcPts val="0"/>
              </a:spcAft>
              <a:buSzPts val="2400"/>
              <a:buChar char="•"/>
            </a:pPr>
            <a:r>
              <a:rPr lang="en" sz="2400" b="0" i="0" u="none" strike="noStrike" cap="none">
                <a:solidFill>
                  <a:srgbClr val="000000"/>
                </a:solidFill>
                <a:latin typeface="Fira Sans"/>
                <a:ea typeface="Fira Sans"/>
                <a:cs typeface="Fira Sans"/>
                <a:sym typeface="Fira Sans"/>
              </a:rPr>
              <a:t>Invite donors to serve</a:t>
            </a:r>
            <a:endParaRPr/>
          </a:p>
        </p:txBody>
      </p:sp>
      <p:pic>
        <p:nvPicPr>
          <p:cNvPr id="452" name="Google Shape;452;p64" descr="Shape 328"/>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53" name="Google Shape;453;p64"/>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65" descr="Shape 333"/>
          <p:cNvPicPr preferRelativeResize="0"/>
          <p:nvPr/>
        </p:nvPicPr>
        <p:blipFill rotWithShape="1">
          <a:blip r:embed="rId3">
            <a:alphaModFix/>
          </a:blip>
          <a:srcRect t="8336" b="8333"/>
          <a:stretch/>
        </p:blipFill>
        <p:spPr>
          <a:xfrm>
            <a:off x="-7764" y="-7708"/>
            <a:ext cx="9147495" cy="1384968"/>
          </a:xfrm>
          <a:prstGeom prst="rect">
            <a:avLst/>
          </a:prstGeom>
          <a:noFill/>
          <a:ln>
            <a:noFill/>
          </a:ln>
        </p:spPr>
      </p:pic>
      <p:sp>
        <p:nvSpPr>
          <p:cNvPr id="459" name="Google Shape;459;p6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Homework</a:t>
            </a:r>
            <a:endParaRPr/>
          </a:p>
        </p:txBody>
      </p:sp>
      <p:sp>
        <p:nvSpPr>
          <p:cNvPr id="460" name="Google Shape;460;p65"/>
          <p:cNvSpPr txBox="1">
            <a:spLocks noGrp="1"/>
          </p:cNvSpPr>
          <p:nvPr>
            <p:ph type="body" idx="1"/>
          </p:nvPr>
        </p:nvSpPr>
        <p:spPr>
          <a:xfrm>
            <a:off x="387211" y="1657069"/>
            <a:ext cx="8369577" cy="2937555"/>
          </a:xfrm>
          <a:prstGeom prst="rect">
            <a:avLst/>
          </a:prstGeom>
          <a:noFill/>
          <a:ln>
            <a:noFill/>
          </a:ln>
        </p:spPr>
        <p:txBody>
          <a:bodyPr spcFirstLastPara="1" wrap="square" lIns="45675" tIns="45675" rIns="45675" bIns="45675" anchor="t" anchorCtr="0">
            <a:normAutofit lnSpcReduction="10000"/>
          </a:bodyPr>
          <a:lstStyle/>
          <a:p>
            <a:pPr marL="0" lvl="0" indent="0" algn="l" rtl="0">
              <a:lnSpc>
                <a:spcPct val="100000"/>
              </a:lnSpc>
              <a:spcBef>
                <a:spcPts val="0"/>
              </a:spcBef>
              <a:spcAft>
                <a:spcPts val="0"/>
              </a:spcAft>
              <a:buSzPts val="2400"/>
              <a:buNone/>
            </a:pPr>
            <a:r>
              <a:rPr lang="en" b="1">
                <a:solidFill>
                  <a:srgbClr val="542C75"/>
                </a:solidFill>
              </a:rPr>
              <a:t>Team Exercise: </a:t>
            </a:r>
            <a:r>
              <a:rPr lang="en" b="1">
                <a:solidFill>
                  <a:srgbClr val="542C75"/>
                </a:solidFill>
                <a:latin typeface="Fira Sans"/>
                <a:ea typeface="Fira Sans"/>
                <a:cs typeface="Fira Sans"/>
                <a:sym typeface="Fira Sans"/>
              </a:rPr>
              <a:t>Your Whys</a:t>
            </a:r>
            <a:endParaRPr sz="1800"/>
          </a:p>
          <a:p>
            <a:pPr marL="0" lvl="0" indent="0" algn="l" rtl="0">
              <a:lnSpc>
                <a:spcPct val="100000"/>
              </a:lnSpc>
              <a:spcBef>
                <a:spcPts val="0"/>
              </a:spcBef>
              <a:spcAft>
                <a:spcPts val="0"/>
              </a:spcAft>
              <a:buSzPts val="1800"/>
              <a:buNone/>
            </a:pPr>
            <a:br>
              <a:rPr lang="en" sz="1800"/>
            </a:br>
            <a:r>
              <a:rPr lang="en" sz="1900"/>
              <a:t>Why (individually/yourself) invest the time/energy/resources in stewardship/development in your own diocese/church?</a:t>
            </a:r>
            <a:endParaRPr sz="1900"/>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Clr>
                <a:schemeClr val="dk1"/>
              </a:buClr>
              <a:buSzPts val="2400"/>
              <a:buFont typeface="Arial"/>
              <a:buNone/>
            </a:pPr>
            <a:r>
              <a:rPr lang="en" b="1">
                <a:solidFill>
                  <a:srgbClr val="542C75"/>
                </a:solidFill>
              </a:rPr>
              <a:t>Team Exercise: Release</a:t>
            </a:r>
            <a:br>
              <a:rPr lang="en" b="1">
                <a:solidFill>
                  <a:srgbClr val="542C75"/>
                </a:solidFill>
              </a:rPr>
            </a:br>
            <a:br>
              <a:rPr lang="en" sz="1200">
                <a:solidFill>
                  <a:schemeClr val="dk1"/>
                </a:solidFill>
              </a:rPr>
            </a:br>
            <a:r>
              <a:rPr lang="en" sz="1900">
                <a:solidFill>
                  <a:schemeClr val="dk1"/>
                </a:solidFill>
              </a:rPr>
              <a:t>How do you presently think about, describe, and understand fundraising? What do you need to release, reimagine, and/or practice to view fundraising as a ministry?</a:t>
            </a:r>
            <a:endParaRPr/>
          </a:p>
        </p:txBody>
      </p:sp>
      <p:pic>
        <p:nvPicPr>
          <p:cNvPr id="461" name="Google Shape;461;p65" descr="Shape 337"/>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62" name="Google Shape;462;p65"/>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30"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35" name="Google Shape;135;p30"/>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Week 1 - Project Resource</a:t>
            </a:r>
            <a:endParaRPr/>
          </a:p>
        </p:txBody>
      </p:sp>
      <p:pic>
        <p:nvPicPr>
          <p:cNvPr id="136" name="Google Shape;136;p30"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137" name="Google Shape;137;p30"/>
          <p:cNvSpPr txBox="1">
            <a:spLocks noGrp="1"/>
          </p:cNvSpPr>
          <p:nvPr>
            <p:ph type="body" idx="1"/>
          </p:nvPr>
        </p:nvSpPr>
        <p:spPr>
          <a:xfrm>
            <a:off x="387211"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t>Meditation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66" descr="Shape 342"/>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68" name="Google Shape;468;p66"/>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Homework</a:t>
            </a:r>
            <a:endParaRPr/>
          </a:p>
        </p:txBody>
      </p:sp>
      <p:sp>
        <p:nvSpPr>
          <p:cNvPr id="469" name="Google Shape;469;p66"/>
          <p:cNvSpPr txBox="1">
            <a:spLocks noGrp="1"/>
          </p:cNvSpPr>
          <p:nvPr>
            <p:ph type="body" idx="1"/>
          </p:nvPr>
        </p:nvSpPr>
        <p:spPr>
          <a:xfrm>
            <a:off x="387212" y="1657069"/>
            <a:ext cx="8369700" cy="29376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SzPts val="2400"/>
              <a:buNone/>
            </a:pPr>
            <a:r>
              <a:rPr lang="en" b="1">
                <a:solidFill>
                  <a:srgbClr val="542C75"/>
                </a:solidFill>
                <a:latin typeface="Fira Sans"/>
                <a:ea typeface="Fira Sans"/>
                <a:cs typeface="Fira Sans"/>
                <a:sym typeface="Fira Sans"/>
              </a:rPr>
              <a:t>Team Exercise: Dreaming Together</a:t>
            </a:r>
            <a:endParaRPr b="1">
              <a:solidFill>
                <a:srgbClr val="542C75"/>
              </a:solidFill>
              <a:latin typeface="Fira Sans"/>
              <a:ea typeface="Fira Sans"/>
              <a:cs typeface="Fira Sans"/>
              <a:sym typeface="Fira Sans"/>
            </a:endParaRPr>
          </a:p>
          <a:p>
            <a:pPr marL="0" lvl="0" indent="0" algn="l" rtl="0">
              <a:lnSpc>
                <a:spcPct val="100000"/>
              </a:lnSpc>
              <a:spcBef>
                <a:spcPts val="0"/>
              </a:spcBef>
              <a:spcAft>
                <a:spcPts val="0"/>
              </a:spcAft>
              <a:buSzPts val="2400"/>
              <a:buNone/>
            </a:pPr>
            <a:endParaRPr b="1">
              <a:solidFill>
                <a:srgbClr val="542C75"/>
              </a:solidFill>
              <a:latin typeface="Fira Sans"/>
              <a:ea typeface="Fira Sans"/>
              <a:cs typeface="Fira Sans"/>
              <a:sym typeface="Fira Sans"/>
            </a:endParaRPr>
          </a:p>
          <a:p>
            <a:pPr marL="0" lvl="0" indent="0" algn="l" rtl="0">
              <a:lnSpc>
                <a:spcPct val="100000"/>
              </a:lnSpc>
              <a:spcBef>
                <a:spcPts val="0"/>
              </a:spcBef>
              <a:spcAft>
                <a:spcPts val="0"/>
              </a:spcAft>
              <a:buSzPts val="2400"/>
              <a:buNone/>
            </a:pPr>
            <a:r>
              <a:rPr lang="en" sz="1900">
                <a:solidFill>
                  <a:schemeClr val="dk1"/>
                </a:solidFill>
                <a:latin typeface="Fira Sans"/>
                <a:ea typeface="Fira Sans"/>
                <a:cs typeface="Fira Sans"/>
                <a:sym typeface="Fira Sans"/>
              </a:rPr>
              <a:t>1) What is your church</a:t>
            </a:r>
            <a:r>
              <a:rPr lang="en" sz="1900">
                <a:solidFill>
                  <a:schemeClr val="dk1"/>
                </a:solidFill>
              </a:rPr>
              <a:t>’s </a:t>
            </a:r>
            <a:r>
              <a:rPr lang="en" sz="1900">
                <a:solidFill>
                  <a:schemeClr val="dk1"/>
                </a:solidFill>
                <a:latin typeface="Fira Sans"/>
                <a:ea typeface="Fira Sans"/>
                <a:cs typeface="Fira Sans"/>
                <a:sym typeface="Fira Sans"/>
              </a:rPr>
              <a:t>“Why”?</a:t>
            </a:r>
            <a:br>
              <a:rPr lang="en" sz="1900" b="1">
                <a:solidFill>
                  <a:srgbClr val="542C75"/>
                </a:solidFill>
                <a:latin typeface="Fira Sans"/>
                <a:ea typeface="Fira Sans"/>
                <a:cs typeface="Fira Sans"/>
                <a:sym typeface="Fira Sans"/>
              </a:rPr>
            </a:br>
            <a:br>
              <a:rPr lang="en" sz="1900"/>
            </a:br>
            <a:r>
              <a:rPr lang="en" sz="1900">
                <a:solidFill>
                  <a:srgbClr val="000000"/>
                </a:solidFill>
                <a:latin typeface="Fira Sans"/>
                <a:ea typeface="Fira Sans"/>
                <a:cs typeface="Fira Sans"/>
                <a:sym typeface="Fira Sans"/>
              </a:rPr>
              <a:t>2) If a million dollars was the result of a focused effort of stewardship at your church, what would that look like? (this question is va</a:t>
            </a:r>
            <a:r>
              <a:rPr lang="en" sz="1900"/>
              <a:t>gue on purpose)</a:t>
            </a:r>
            <a:endParaRPr sz="1900"/>
          </a:p>
        </p:txBody>
      </p:sp>
      <p:pic>
        <p:nvPicPr>
          <p:cNvPr id="470" name="Google Shape;470;p66" descr="Shape 346"/>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471" name="Google Shape;471;p66"/>
          <p:cNvSpPr txBox="1"/>
          <p:nvPr/>
        </p:nvSpPr>
        <p:spPr>
          <a:xfrm>
            <a:off x="457200" y="4608500"/>
            <a:ext cx="3592500" cy="3693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800"/>
              <a:buFont typeface="Fira Sans"/>
              <a:buNone/>
            </a:pPr>
            <a:r>
              <a:rPr lang="en" sz="1800" b="0" i="0" u="none" strike="noStrike" cap="none">
                <a:solidFill>
                  <a:srgbClr val="000000"/>
                </a:solidFill>
                <a:latin typeface="Fira Sans"/>
                <a:ea typeface="Fira Sans"/>
                <a:cs typeface="Fira Sans"/>
                <a:sym typeface="Fira Sans"/>
              </a:rPr>
              <a:t>Virtual Binder | Week 1  |  Page 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67"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477" name="Google Shape;477;p67"/>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Thank You to Our Sponsors!</a:t>
            </a:r>
            <a:endParaRPr/>
          </a:p>
        </p:txBody>
      </p:sp>
      <p:pic>
        <p:nvPicPr>
          <p:cNvPr id="478" name="Google Shape;478;p67"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479" name="Google Shape;479;p67"/>
          <p:cNvSpPr txBox="1">
            <a:spLocks noGrp="1"/>
          </p:cNvSpPr>
          <p:nvPr>
            <p:ph type="body" idx="1"/>
          </p:nvPr>
        </p:nvSpPr>
        <p:spPr>
          <a:xfrm>
            <a:off x="2757962" y="1750513"/>
            <a:ext cx="4914000" cy="30876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499"/>
              <a:buNone/>
            </a:pPr>
            <a:r>
              <a:rPr lang="en" sz="3340"/>
              <a:t>Vandersall Collective</a:t>
            </a:r>
            <a:br>
              <a:rPr lang="en" sz="3500"/>
            </a:br>
            <a:endParaRPr sz="2202"/>
          </a:p>
          <a:p>
            <a:pPr marL="0" lvl="0" indent="0" algn="ctr" rtl="0">
              <a:lnSpc>
                <a:spcPct val="100000"/>
              </a:lnSpc>
              <a:spcBef>
                <a:spcPts val="0"/>
              </a:spcBef>
              <a:spcAft>
                <a:spcPts val="0"/>
              </a:spcAft>
              <a:buSzPts val="3500"/>
              <a:buNone/>
            </a:pPr>
            <a:r>
              <a:rPr lang="en">
                <a:solidFill>
                  <a:schemeClr val="dk1"/>
                </a:solidFill>
              </a:rPr>
              <a:t>VandersallCollective.com</a:t>
            </a:r>
            <a:br>
              <a:rPr lang="en">
                <a:solidFill>
                  <a:schemeClr val="dk1"/>
                </a:solidFill>
              </a:rPr>
            </a:br>
            <a:endParaRPr/>
          </a:p>
        </p:txBody>
      </p:sp>
      <p:pic>
        <p:nvPicPr>
          <p:cNvPr id="480" name="Google Shape;480;p67"/>
          <p:cNvPicPr preferRelativeResize="0"/>
          <p:nvPr/>
        </p:nvPicPr>
        <p:blipFill rotWithShape="1">
          <a:blip r:embed="rId5">
            <a:alphaModFix/>
          </a:blip>
          <a:srcRect/>
          <a:stretch/>
        </p:blipFill>
        <p:spPr>
          <a:xfrm>
            <a:off x="1472038" y="1696562"/>
            <a:ext cx="1597751" cy="1597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1"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43" name="Google Shape;143;p31"/>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Meditation</a:t>
            </a:r>
            <a:endParaRPr/>
          </a:p>
        </p:txBody>
      </p:sp>
      <p:pic>
        <p:nvPicPr>
          <p:cNvPr id="144" name="Google Shape;144;p31"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145" name="Google Shape;145;p31"/>
          <p:cNvSpPr txBox="1">
            <a:spLocks noGrp="1"/>
          </p:cNvSpPr>
          <p:nvPr>
            <p:ph type="title"/>
          </p:nvPr>
        </p:nvSpPr>
        <p:spPr>
          <a:xfrm>
            <a:off x="457200" y="2571750"/>
            <a:ext cx="8229600" cy="1384968"/>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990"/>
              <a:buNone/>
            </a:pPr>
            <a:r>
              <a:rPr lang="en" sz="1600" b="1">
                <a:solidFill>
                  <a:schemeClr val="dk1"/>
                </a:solidFill>
                <a:highlight>
                  <a:srgbClr val="FFFFFF"/>
                </a:highlight>
                <a:latin typeface="Roboto"/>
                <a:ea typeface="Roboto"/>
                <a:cs typeface="Roboto"/>
                <a:sym typeface="Roboto"/>
              </a:rPr>
              <a:t>Philippians 4:1-9</a:t>
            </a:r>
            <a:br>
              <a:rPr lang="en" sz="1600" b="1">
                <a:solidFill>
                  <a:schemeClr val="dk1"/>
                </a:solidFill>
                <a:highlight>
                  <a:srgbClr val="FFFFFF"/>
                </a:highlight>
                <a:latin typeface="Roboto"/>
                <a:ea typeface="Roboto"/>
                <a:cs typeface="Roboto"/>
                <a:sym typeface="Roboto"/>
              </a:rPr>
            </a:br>
            <a:br>
              <a:rPr lang="en" sz="1600" b="1">
                <a:solidFill>
                  <a:schemeClr val="dk1"/>
                </a:solidFill>
                <a:highlight>
                  <a:srgbClr val="FFFFFF"/>
                </a:highlight>
                <a:latin typeface="Roboto"/>
                <a:ea typeface="Roboto"/>
                <a:cs typeface="Roboto"/>
                <a:sym typeface="Roboto"/>
              </a:rPr>
            </a:br>
            <a:r>
              <a:rPr lang="en" sz="1600">
                <a:solidFill>
                  <a:schemeClr val="dk1"/>
                </a:solidFill>
                <a:highlight>
                  <a:srgbClr val="FFFFFF"/>
                </a:highlight>
                <a:latin typeface="Roboto"/>
                <a:ea typeface="Roboto"/>
                <a:cs typeface="Roboto"/>
                <a:sym typeface="Roboto"/>
              </a:rPr>
              <a:t>My brothers and sisters, whom I love and long for, my joy and crown, stand firm in the Lord in this way, my beloved.</a:t>
            </a:r>
            <a:br>
              <a:rPr lang="en" sz="1600">
                <a:solidFill>
                  <a:schemeClr val="dk1"/>
                </a:solidFill>
                <a:highlight>
                  <a:srgbClr val="FFFFFF"/>
                </a:highlight>
                <a:latin typeface="Roboto"/>
                <a:ea typeface="Roboto"/>
                <a:cs typeface="Roboto"/>
                <a:sym typeface="Roboto"/>
              </a:rPr>
            </a:br>
            <a:br>
              <a:rPr lang="en" sz="1600">
                <a:solidFill>
                  <a:schemeClr val="dk1"/>
                </a:solidFill>
                <a:highlight>
                  <a:srgbClr val="FFFFFF"/>
                </a:highlight>
                <a:latin typeface="Roboto"/>
                <a:ea typeface="Roboto"/>
                <a:cs typeface="Roboto"/>
                <a:sym typeface="Roboto"/>
              </a:rPr>
            </a:br>
            <a:r>
              <a:rPr lang="en" sz="1600">
                <a:solidFill>
                  <a:schemeClr val="dk1"/>
                </a:solidFill>
                <a:highlight>
                  <a:srgbClr val="FFFFFF"/>
                </a:highlight>
                <a:latin typeface="Roboto"/>
                <a:ea typeface="Roboto"/>
                <a:cs typeface="Roboto"/>
                <a:sym typeface="Roboto"/>
              </a:rPr>
              <a:t>I urge Euodia and I urge Syntyche to be of the same mind in the Lord. Yes, and I ask you also, my loyal companion, help these women, for they have struggled beside me in the work of the gospel, together with Clement and the rest of my co-workers, whose names are in the book of life.</a:t>
            </a:r>
            <a:br>
              <a:rPr lang="en" sz="1600">
                <a:solidFill>
                  <a:schemeClr val="dk1"/>
                </a:solidFill>
                <a:highlight>
                  <a:srgbClr val="FFFFFF"/>
                </a:highlight>
                <a:latin typeface="Roboto"/>
                <a:ea typeface="Roboto"/>
                <a:cs typeface="Roboto"/>
                <a:sym typeface="Roboto"/>
              </a:rPr>
            </a:br>
            <a:br>
              <a:rPr lang="en" sz="1600">
                <a:solidFill>
                  <a:schemeClr val="dk1"/>
                </a:solidFill>
                <a:highlight>
                  <a:srgbClr val="FFFFFF"/>
                </a:highlight>
                <a:latin typeface="Roboto"/>
                <a:ea typeface="Roboto"/>
                <a:cs typeface="Roboto"/>
                <a:sym typeface="Roboto"/>
              </a:rPr>
            </a:br>
            <a:br>
              <a:rPr lang="en" sz="1600" b="1">
                <a:solidFill>
                  <a:schemeClr val="dk1"/>
                </a:solidFill>
                <a:highlight>
                  <a:srgbClr val="FFFFFF"/>
                </a:highlight>
                <a:latin typeface="Roboto"/>
                <a:ea typeface="Roboto"/>
                <a:cs typeface="Roboto"/>
                <a:sym typeface="Roboto"/>
              </a:rPr>
            </a:br>
            <a:endParaRPr sz="1600" b="1">
              <a:solidFill>
                <a:schemeClr val="dk1"/>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32" descr="Shape 351"/>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51" name="Google Shape;151;p32"/>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Meditation</a:t>
            </a:r>
            <a:endParaRPr/>
          </a:p>
        </p:txBody>
      </p:sp>
      <p:pic>
        <p:nvPicPr>
          <p:cNvPr id="152" name="Google Shape;152;p32" descr="Shape 553"/>
          <p:cNvPicPr preferRelativeResize="0"/>
          <p:nvPr/>
        </p:nvPicPr>
        <p:blipFill rotWithShape="1">
          <a:blip r:embed="rId4">
            <a:alphaModFix/>
          </a:blip>
          <a:srcRect/>
          <a:stretch/>
        </p:blipFill>
        <p:spPr>
          <a:xfrm>
            <a:off x="8022159" y="68368"/>
            <a:ext cx="1051728" cy="1104949"/>
          </a:xfrm>
          <a:prstGeom prst="rect">
            <a:avLst/>
          </a:prstGeom>
          <a:noFill/>
          <a:ln>
            <a:noFill/>
          </a:ln>
        </p:spPr>
      </p:pic>
      <p:sp>
        <p:nvSpPr>
          <p:cNvPr id="153" name="Google Shape;153;p32"/>
          <p:cNvSpPr txBox="1">
            <a:spLocks noGrp="1"/>
          </p:cNvSpPr>
          <p:nvPr>
            <p:ph type="title"/>
          </p:nvPr>
        </p:nvSpPr>
        <p:spPr>
          <a:xfrm>
            <a:off x="457200" y="2786903"/>
            <a:ext cx="8229600" cy="1384968"/>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990"/>
              <a:buNone/>
            </a:pPr>
            <a:r>
              <a:rPr lang="en" sz="1600">
                <a:solidFill>
                  <a:schemeClr val="dk1"/>
                </a:solidFill>
                <a:highlight>
                  <a:srgbClr val="FFFFFF"/>
                </a:highlight>
                <a:latin typeface="Roboto"/>
                <a:ea typeface="Roboto"/>
                <a:cs typeface="Roboto"/>
                <a:sym typeface="Roboto"/>
              </a:rPr>
              <a:t>Rejoice in the Lord always; again I will say, Rejoice. Let your gentleness be known to everyone. The Lord is near. Do not worry about anything, but in everything by prayer and supplication with thanksgiving let your requests be made known to God. And the peace of God, which surpasses all understanding, will guard your hearts and your minds in Christ Jesus.</a:t>
            </a:r>
            <a:br>
              <a:rPr lang="en" sz="1600">
                <a:solidFill>
                  <a:schemeClr val="dk1"/>
                </a:solidFill>
                <a:highlight>
                  <a:srgbClr val="FFFFFF"/>
                </a:highlight>
                <a:latin typeface="Roboto"/>
                <a:ea typeface="Roboto"/>
                <a:cs typeface="Roboto"/>
                <a:sym typeface="Roboto"/>
              </a:rPr>
            </a:br>
            <a:br>
              <a:rPr lang="en" sz="1600">
                <a:solidFill>
                  <a:schemeClr val="dk1"/>
                </a:solidFill>
                <a:highlight>
                  <a:srgbClr val="FFFFFF"/>
                </a:highlight>
                <a:latin typeface="Roboto"/>
                <a:ea typeface="Roboto"/>
                <a:cs typeface="Roboto"/>
                <a:sym typeface="Roboto"/>
              </a:rPr>
            </a:br>
            <a:r>
              <a:rPr lang="en" sz="1600">
                <a:solidFill>
                  <a:schemeClr val="dk1"/>
                </a:solidFill>
                <a:highlight>
                  <a:srgbClr val="FFFFFF"/>
                </a:highlight>
                <a:latin typeface="Roboto"/>
                <a:ea typeface="Roboto"/>
                <a:cs typeface="Roboto"/>
                <a:sym typeface="Roboto"/>
              </a:rPr>
              <a:t>Finally, beloved, whatever is true, whatever is honorable, whatever is just, whatever is pure, whatever is pleasing, whatever is commendable, if there is any excellence and if there is anything worthy of praise, think about these things. Keep on doing the things that you have learned and received and heard and seen in me, and the God of peace will be with you.</a:t>
            </a:r>
            <a:br>
              <a:rPr lang="en" sz="1600">
                <a:solidFill>
                  <a:schemeClr val="dk1"/>
                </a:solidFill>
                <a:highlight>
                  <a:srgbClr val="FFFFFF"/>
                </a:highlight>
                <a:latin typeface="Roboto"/>
                <a:ea typeface="Roboto"/>
                <a:cs typeface="Roboto"/>
                <a:sym typeface="Roboto"/>
              </a:rPr>
            </a:br>
            <a:br>
              <a:rPr lang="en" sz="1600">
                <a:solidFill>
                  <a:schemeClr val="dk1"/>
                </a:solidFill>
                <a:highlight>
                  <a:srgbClr val="FFFFFF"/>
                </a:highlight>
                <a:latin typeface="Roboto"/>
                <a:ea typeface="Roboto"/>
                <a:cs typeface="Roboto"/>
                <a:sym typeface="Roboto"/>
              </a:rPr>
            </a:br>
            <a:br>
              <a:rPr lang="en" sz="1600" b="1">
                <a:solidFill>
                  <a:schemeClr val="dk1"/>
                </a:solidFill>
                <a:highlight>
                  <a:srgbClr val="FFFFFF"/>
                </a:highlight>
                <a:latin typeface="Roboto"/>
                <a:ea typeface="Roboto"/>
                <a:cs typeface="Roboto"/>
                <a:sym typeface="Roboto"/>
              </a:rPr>
            </a:br>
            <a:endParaRPr sz="1600" b="1">
              <a:solidFill>
                <a:schemeClr val="dk1"/>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3" descr="Shape 106"/>
          <p:cNvPicPr preferRelativeResize="0"/>
          <p:nvPr/>
        </p:nvPicPr>
        <p:blipFill rotWithShape="1">
          <a:blip r:embed="rId3">
            <a:alphaModFix/>
          </a:blip>
          <a:srcRect t="8332" b="8339"/>
          <a:stretch/>
        </p:blipFill>
        <p:spPr>
          <a:xfrm>
            <a:off x="-7764" y="-7708"/>
            <a:ext cx="9147495" cy="1384968"/>
          </a:xfrm>
          <a:prstGeom prst="rect">
            <a:avLst/>
          </a:prstGeom>
          <a:noFill/>
          <a:ln>
            <a:noFill/>
          </a:ln>
        </p:spPr>
      </p:pic>
      <p:sp>
        <p:nvSpPr>
          <p:cNvPr id="159" name="Google Shape;159;p33"/>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a:p>
        </p:txBody>
      </p:sp>
      <p:pic>
        <p:nvPicPr>
          <p:cNvPr id="160" name="Google Shape;160;p33"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161" name="Google Shape;161;p33"/>
          <p:cNvSpPr txBox="1">
            <a:spLocks noGrp="1"/>
          </p:cNvSpPr>
          <p:nvPr>
            <p:ph type="body" idx="1"/>
          </p:nvPr>
        </p:nvSpPr>
        <p:spPr>
          <a:xfrm>
            <a:off x="387212"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94444"/>
              </a:lnSpc>
              <a:spcBef>
                <a:spcPts val="0"/>
              </a:spcBef>
              <a:spcAft>
                <a:spcPts val="0"/>
              </a:spcAft>
              <a:buClr>
                <a:srgbClr val="000000"/>
              </a:buClr>
              <a:buSzPts val="1800"/>
              <a:buFont typeface="Fira Sans"/>
              <a:buNone/>
            </a:pPr>
            <a:r>
              <a:rPr lang="en" sz="3500"/>
              <a:t>Introductions &amp;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4"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67" name="Google Shape;167;p34"/>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sz="3200">
              <a:solidFill>
                <a:srgbClr val="FFFFFF"/>
              </a:solidFill>
            </a:endParaRPr>
          </a:p>
          <a:p>
            <a:pPr marL="0" lvl="0" indent="0" algn="l" rtl="0">
              <a:lnSpc>
                <a:spcPct val="100000"/>
              </a:lnSpc>
              <a:spcBef>
                <a:spcPts val="0"/>
              </a:spcBef>
              <a:spcAft>
                <a:spcPts val="0"/>
              </a:spcAft>
              <a:buClr>
                <a:srgbClr val="FFFFFF"/>
              </a:buClr>
              <a:buSzPts val="3200"/>
              <a:buFont typeface="Bitter"/>
              <a:buNone/>
            </a:pPr>
            <a:endParaRPr sz="3200">
              <a:solidFill>
                <a:srgbClr val="FFFFFF"/>
              </a:solidFill>
            </a:endParaRPr>
          </a:p>
        </p:txBody>
      </p:sp>
      <p:pic>
        <p:nvPicPr>
          <p:cNvPr id="168" name="Google Shape;168;p34"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169" name="Google Shape;169;p34"/>
          <p:cNvSpPr txBox="1">
            <a:spLocks noGrp="1"/>
          </p:cNvSpPr>
          <p:nvPr>
            <p:ph type="body" idx="1"/>
          </p:nvPr>
        </p:nvSpPr>
        <p:spPr>
          <a:xfrm>
            <a:off x="387212"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t>Erin Weber-Johnson</a:t>
            </a:r>
            <a:endParaRPr/>
          </a:p>
          <a:p>
            <a:pPr marL="0" lvl="0" indent="0" algn="ctr" rtl="0">
              <a:lnSpc>
                <a:spcPct val="194444"/>
              </a:lnSpc>
              <a:spcBef>
                <a:spcPts val="0"/>
              </a:spcBef>
              <a:spcAft>
                <a:spcPts val="0"/>
              </a:spcAft>
              <a:buClr>
                <a:srgbClr val="000000"/>
              </a:buClr>
              <a:buSzPts val="1800"/>
              <a:buFont typeface="Fira Sans"/>
              <a:buNone/>
            </a:pPr>
            <a:r>
              <a:rPr lang="en" sz="1800"/>
              <a:t>Senior Consultant, Vandersall Collective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5" descr="Shape 106"/>
          <p:cNvPicPr preferRelativeResize="0"/>
          <p:nvPr/>
        </p:nvPicPr>
        <p:blipFill rotWithShape="1">
          <a:blip r:embed="rId3">
            <a:alphaModFix/>
          </a:blip>
          <a:srcRect t="8332" b="8340"/>
          <a:stretch/>
        </p:blipFill>
        <p:spPr>
          <a:xfrm>
            <a:off x="-7764" y="-7708"/>
            <a:ext cx="9147496" cy="1384968"/>
          </a:xfrm>
          <a:prstGeom prst="rect">
            <a:avLst/>
          </a:prstGeom>
          <a:noFill/>
          <a:ln>
            <a:noFill/>
          </a:ln>
        </p:spPr>
      </p:pic>
      <p:sp>
        <p:nvSpPr>
          <p:cNvPr id="175" name="Google Shape;175;p35"/>
          <p:cNvSpPr txBox="1">
            <a:spLocks noGrp="1"/>
          </p:cNvSpPr>
          <p:nvPr>
            <p:ph type="title"/>
          </p:nvPr>
        </p:nvSpPr>
        <p:spPr>
          <a:xfrm>
            <a:off x="457200" y="205978"/>
            <a:ext cx="8229600" cy="857400"/>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3200"/>
              <a:buFont typeface="Bitter"/>
              <a:buNone/>
            </a:pPr>
            <a:r>
              <a:rPr lang="en" sz="3200">
                <a:solidFill>
                  <a:srgbClr val="FFFFFF"/>
                </a:solidFill>
              </a:rPr>
              <a:t>Welcome</a:t>
            </a:r>
            <a:endParaRPr sz="3200">
              <a:solidFill>
                <a:srgbClr val="FFFFFF"/>
              </a:solidFill>
            </a:endParaRPr>
          </a:p>
          <a:p>
            <a:pPr marL="0" lvl="0" indent="0" algn="l" rtl="0">
              <a:lnSpc>
                <a:spcPct val="100000"/>
              </a:lnSpc>
              <a:spcBef>
                <a:spcPts val="0"/>
              </a:spcBef>
              <a:spcAft>
                <a:spcPts val="0"/>
              </a:spcAft>
              <a:buClr>
                <a:srgbClr val="FFFFFF"/>
              </a:buClr>
              <a:buSzPts val="3200"/>
              <a:buFont typeface="Bitter"/>
              <a:buNone/>
            </a:pPr>
            <a:endParaRPr sz="3200">
              <a:solidFill>
                <a:srgbClr val="FFFFFF"/>
              </a:solidFill>
            </a:endParaRPr>
          </a:p>
        </p:txBody>
      </p:sp>
      <p:pic>
        <p:nvPicPr>
          <p:cNvPr id="176" name="Google Shape;176;p35" descr="Shape 108"/>
          <p:cNvPicPr preferRelativeResize="0"/>
          <p:nvPr/>
        </p:nvPicPr>
        <p:blipFill rotWithShape="1">
          <a:blip r:embed="rId4">
            <a:alphaModFix/>
          </a:blip>
          <a:srcRect/>
          <a:stretch/>
        </p:blipFill>
        <p:spPr>
          <a:xfrm>
            <a:off x="8022159" y="68368"/>
            <a:ext cx="1051729" cy="1104949"/>
          </a:xfrm>
          <a:prstGeom prst="rect">
            <a:avLst/>
          </a:prstGeom>
          <a:noFill/>
          <a:ln>
            <a:noFill/>
          </a:ln>
        </p:spPr>
      </p:pic>
      <p:sp>
        <p:nvSpPr>
          <p:cNvPr id="177" name="Google Shape;177;p35"/>
          <p:cNvSpPr txBox="1">
            <a:spLocks noGrp="1"/>
          </p:cNvSpPr>
          <p:nvPr>
            <p:ph type="body" idx="1"/>
          </p:nvPr>
        </p:nvSpPr>
        <p:spPr>
          <a:xfrm>
            <a:off x="387212" y="2253026"/>
            <a:ext cx="8369700" cy="2341500"/>
          </a:xfrm>
          <a:prstGeom prst="rect">
            <a:avLst/>
          </a:prstGeom>
          <a:noFill/>
          <a:ln>
            <a:noFill/>
          </a:ln>
        </p:spPr>
        <p:txBody>
          <a:bodyPr spcFirstLastPara="1" wrap="square" lIns="45675" tIns="45675" rIns="45675" bIns="45675" anchor="t" anchorCtr="0">
            <a:normAutofit/>
          </a:bodyPr>
          <a:lstStyle/>
          <a:p>
            <a:pPr marL="0" lvl="0" indent="0" algn="ctr" rtl="0">
              <a:lnSpc>
                <a:spcPct val="100000"/>
              </a:lnSpc>
              <a:spcBef>
                <a:spcPts val="0"/>
              </a:spcBef>
              <a:spcAft>
                <a:spcPts val="0"/>
              </a:spcAft>
              <a:buSzPts val="3500"/>
              <a:buNone/>
            </a:pPr>
            <a:r>
              <a:rPr lang="en" sz="3500"/>
              <a:t>The Very Rev. Shay Craig</a:t>
            </a:r>
            <a:br>
              <a:rPr lang="en" sz="3500"/>
            </a:br>
            <a:r>
              <a:rPr lang="en" sz="1800">
                <a:solidFill>
                  <a:schemeClr val="dk1"/>
                </a:solidFill>
              </a:rPr>
              <a:t>Dean, Christ Cathedral, Salina, KS</a:t>
            </a:r>
            <a:endParaRPr sz="1800">
              <a:solidFill>
                <a:schemeClr val="dk1"/>
              </a:solidFill>
            </a:endParaRPr>
          </a:p>
          <a:p>
            <a:pPr marL="0" lvl="0" indent="0" algn="ctr" rtl="0">
              <a:lnSpc>
                <a:spcPct val="100000"/>
              </a:lnSpc>
              <a:spcBef>
                <a:spcPts val="0"/>
              </a:spcBef>
              <a:spcAft>
                <a:spcPts val="0"/>
              </a:spcAft>
              <a:buSzPts val="3500"/>
              <a:buNone/>
            </a:pPr>
            <a:endParaRPr sz="18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1834</Words>
  <Application>Microsoft Macintosh PowerPoint</Application>
  <PresentationFormat>On-screen Show (16:9)</PresentationFormat>
  <Paragraphs>174</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Fira Sans</vt:lpstr>
      <vt:lpstr>Bitter</vt:lpstr>
      <vt:lpstr>Roboto</vt:lpstr>
      <vt:lpstr>Calibri</vt:lpstr>
      <vt:lpstr>Office Theme</vt:lpstr>
      <vt:lpstr>Simple Light</vt:lpstr>
      <vt:lpstr>PowerPoint Presentation</vt:lpstr>
      <vt:lpstr>Thank You</vt:lpstr>
      <vt:lpstr>Thank You to Our Sponsors!</vt:lpstr>
      <vt:lpstr>Week 1 - Project Resource</vt:lpstr>
      <vt:lpstr>Meditation</vt:lpstr>
      <vt:lpstr>Meditation</vt:lpstr>
      <vt:lpstr>Welcome</vt:lpstr>
      <vt:lpstr>Welcome </vt:lpstr>
      <vt:lpstr>Welcome </vt:lpstr>
      <vt:lpstr>Welcome </vt:lpstr>
      <vt:lpstr>Welcome </vt:lpstr>
      <vt:lpstr>Welcome </vt:lpstr>
      <vt:lpstr>Welcome</vt:lpstr>
      <vt:lpstr>Welcome</vt:lpstr>
      <vt:lpstr>Money: Unlocking Our Hearts</vt:lpstr>
      <vt:lpstr>Money: Unlocking Our Hearts</vt:lpstr>
      <vt:lpstr>Since the Start of the Pandemic...</vt:lpstr>
      <vt:lpstr>Money: Unlocking Our Hearts</vt:lpstr>
      <vt:lpstr>Money: Unlocking Our Hearts</vt:lpstr>
      <vt:lpstr>Unlocking Our Hearts/Reimagining Our Narratives</vt:lpstr>
      <vt:lpstr>Unlocking Our Hearts/Reimagining Our Narratives</vt:lpstr>
      <vt:lpstr>Unlocking Our Hearts/Reimagining Our Narratives</vt:lpstr>
      <vt:lpstr>The Ministry of Giving</vt:lpstr>
      <vt:lpstr>Fundraising As Ministry</vt:lpstr>
      <vt:lpstr>Reflections about Fundraising as Ministry</vt:lpstr>
      <vt:lpstr>Starting with Why</vt:lpstr>
      <vt:lpstr>Starting with Why</vt:lpstr>
      <vt:lpstr>Starting with Why</vt:lpstr>
      <vt:lpstr>Starting with Why</vt:lpstr>
      <vt:lpstr>Starting with Why</vt:lpstr>
      <vt:lpstr>Starting with Why</vt:lpstr>
      <vt:lpstr>Starting with Why</vt:lpstr>
      <vt:lpstr>Starting with Why</vt:lpstr>
      <vt:lpstr>Starting with Why</vt:lpstr>
      <vt:lpstr>Starting with Why</vt:lpstr>
      <vt:lpstr>Starting with Why</vt:lpstr>
      <vt:lpstr>Starting with Why</vt:lpstr>
      <vt:lpstr>Starting with Why</vt:lpstr>
      <vt:lpstr>Homework</vt:lpstr>
      <vt:lpstr>Homework</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Canon Mike Orr</cp:lastModifiedBy>
  <cp:revision>2</cp:revision>
  <dcterms:modified xsi:type="dcterms:W3CDTF">2024-02-16T15:21:24Z</dcterms:modified>
</cp:coreProperties>
</file>